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5"/>
  </p:notesMasterIdLst>
  <p:sldIdLst>
    <p:sldId id="256" r:id="rId2"/>
    <p:sldId id="257" r:id="rId3"/>
    <p:sldId id="258" r:id="rId4"/>
    <p:sldId id="267" r:id="rId5"/>
    <p:sldId id="271" r:id="rId6"/>
    <p:sldId id="270" r:id="rId7"/>
    <p:sldId id="272" r:id="rId8"/>
    <p:sldId id="260" r:id="rId9"/>
    <p:sldId id="273" r:id="rId10"/>
    <p:sldId id="261" r:id="rId11"/>
    <p:sldId id="274" r:id="rId12"/>
    <p:sldId id="262" r:id="rId13"/>
    <p:sldId id="275" r:id="rId14"/>
    <p:sldId id="263" r:id="rId15"/>
    <p:sldId id="276" r:id="rId16"/>
    <p:sldId id="277" r:id="rId17"/>
    <p:sldId id="264" r:id="rId18"/>
    <p:sldId id="278" r:id="rId19"/>
    <p:sldId id="265" r:id="rId20"/>
    <p:sldId id="279" r:id="rId21"/>
    <p:sldId id="266" r:id="rId22"/>
    <p:sldId id="269" r:id="rId23"/>
    <p:sldId id="268" r:id="rId24"/>
  </p:sldIdLst>
  <p:sldSz cx="9144000" cy="6858000" type="screen4x3"/>
  <p:notesSz cx="6858000" cy="99472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27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A5234-C85E-4BB5-B778-930579B27FF8}" type="datetimeFigureOut">
              <a:rPr lang="ko-KR" altLang="en-US" smtClean="0"/>
              <a:pPr/>
              <a:t>2014-11-28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FEEAB-557B-4A0C-8FE0-2936808E39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175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 bwMode="gray">
          <a:xfrm>
            <a:off x="8545286" y="5873326"/>
            <a:ext cx="598714" cy="987315"/>
          </a:xfrm>
          <a:custGeom>
            <a:avLst/>
            <a:gdLst>
              <a:gd name="connsiteX0" fmla="*/ 587828 w 598714"/>
              <a:gd name="connsiteY0" fmla="*/ 0 h 979714"/>
              <a:gd name="connsiteX1" fmla="*/ 598714 w 598714"/>
              <a:gd name="connsiteY1" fmla="*/ 979714 h 979714"/>
              <a:gd name="connsiteX2" fmla="*/ 174171 w 598714"/>
              <a:gd name="connsiteY2" fmla="*/ 968828 h 979714"/>
              <a:gd name="connsiteX3" fmla="*/ 0 w 598714"/>
              <a:gd name="connsiteY3" fmla="*/ 185057 h 979714"/>
              <a:gd name="connsiteX4" fmla="*/ 587828 w 598714"/>
              <a:gd name="connsiteY4" fmla="*/ 0 h 979714"/>
              <a:gd name="connsiteX0" fmla="*/ 595944 w 598714"/>
              <a:gd name="connsiteY0" fmla="*/ 0 h 984674"/>
              <a:gd name="connsiteX1" fmla="*/ 598714 w 598714"/>
              <a:gd name="connsiteY1" fmla="*/ 984674 h 984674"/>
              <a:gd name="connsiteX2" fmla="*/ 174171 w 598714"/>
              <a:gd name="connsiteY2" fmla="*/ 973788 h 984674"/>
              <a:gd name="connsiteX3" fmla="*/ 0 w 598714"/>
              <a:gd name="connsiteY3" fmla="*/ 190017 h 984674"/>
              <a:gd name="connsiteX4" fmla="*/ 595944 w 598714"/>
              <a:gd name="connsiteY4" fmla="*/ 0 h 984674"/>
              <a:gd name="connsiteX0" fmla="*/ 595944 w 598714"/>
              <a:gd name="connsiteY0" fmla="*/ 0 h 987315"/>
              <a:gd name="connsiteX1" fmla="*/ 598714 w 598714"/>
              <a:gd name="connsiteY1" fmla="*/ 984674 h 987315"/>
              <a:gd name="connsiteX2" fmla="*/ 179582 w 598714"/>
              <a:gd name="connsiteY2" fmla="*/ 987315 h 987315"/>
              <a:gd name="connsiteX3" fmla="*/ 0 w 598714"/>
              <a:gd name="connsiteY3" fmla="*/ 190017 h 987315"/>
              <a:gd name="connsiteX4" fmla="*/ 595944 w 598714"/>
              <a:gd name="connsiteY4" fmla="*/ 0 h 98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714" h="987315">
                <a:moveTo>
                  <a:pt x="595944" y="0"/>
                </a:moveTo>
                <a:cubicBezTo>
                  <a:pt x="596867" y="328225"/>
                  <a:pt x="597791" y="656449"/>
                  <a:pt x="598714" y="984674"/>
                </a:cubicBezTo>
                <a:lnTo>
                  <a:pt x="179582" y="987315"/>
                </a:lnTo>
                <a:lnTo>
                  <a:pt x="0" y="190017"/>
                </a:lnTo>
                <a:lnTo>
                  <a:pt x="5959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 bwMode="gray">
          <a:xfrm>
            <a:off x="7805057" y="2677886"/>
            <a:ext cx="1342507" cy="3298371"/>
          </a:xfrm>
          <a:custGeom>
            <a:avLst/>
            <a:gdLst>
              <a:gd name="connsiteX0" fmla="*/ 0 w 1338943"/>
              <a:gd name="connsiteY0" fmla="*/ 206828 h 3298371"/>
              <a:gd name="connsiteX1" fmla="*/ 1338943 w 1338943"/>
              <a:gd name="connsiteY1" fmla="*/ 0 h 3298371"/>
              <a:gd name="connsiteX2" fmla="*/ 1328057 w 1338943"/>
              <a:gd name="connsiteY2" fmla="*/ 3102428 h 3298371"/>
              <a:gd name="connsiteX3" fmla="*/ 718457 w 1338943"/>
              <a:gd name="connsiteY3" fmla="*/ 3298371 h 3298371"/>
              <a:gd name="connsiteX4" fmla="*/ 0 w 1338943"/>
              <a:gd name="connsiteY4" fmla="*/ 206828 h 3298371"/>
              <a:gd name="connsiteX0" fmla="*/ 0 w 1342507"/>
              <a:gd name="connsiteY0" fmla="*/ 206828 h 3298371"/>
              <a:gd name="connsiteX1" fmla="*/ 1338943 w 1342507"/>
              <a:gd name="connsiteY1" fmla="*/ 0 h 3298371"/>
              <a:gd name="connsiteX2" fmla="*/ 1338878 w 1342507"/>
              <a:gd name="connsiteY2" fmla="*/ 3097919 h 3298371"/>
              <a:gd name="connsiteX3" fmla="*/ 718457 w 1342507"/>
              <a:gd name="connsiteY3" fmla="*/ 3298371 h 3298371"/>
              <a:gd name="connsiteX4" fmla="*/ 0 w 1342507"/>
              <a:gd name="connsiteY4" fmla="*/ 206828 h 329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507" h="3298371">
                <a:moveTo>
                  <a:pt x="0" y="206828"/>
                </a:moveTo>
                <a:lnTo>
                  <a:pt x="1338943" y="0"/>
                </a:lnTo>
                <a:cubicBezTo>
                  <a:pt x="1335314" y="1034143"/>
                  <a:pt x="1342507" y="2063776"/>
                  <a:pt x="1338878" y="3097919"/>
                </a:cubicBezTo>
                <a:lnTo>
                  <a:pt x="718457" y="3298371"/>
                </a:lnTo>
                <a:lnTo>
                  <a:pt x="0" y="2068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 bwMode="gray">
          <a:xfrm>
            <a:off x="-10886" y="2917371"/>
            <a:ext cx="8632372" cy="3940629"/>
          </a:xfrm>
          <a:custGeom>
            <a:avLst/>
            <a:gdLst>
              <a:gd name="connsiteX0" fmla="*/ 0 w 8632372"/>
              <a:gd name="connsiteY0" fmla="*/ 3940629 h 3940629"/>
              <a:gd name="connsiteX1" fmla="*/ 2732315 w 8632372"/>
              <a:gd name="connsiteY1" fmla="*/ 783772 h 3940629"/>
              <a:gd name="connsiteX2" fmla="*/ 7696200 w 8632372"/>
              <a:gd name="connsiteY2" fmla="*/ 0 h 3940629"/>
              <a:gd name="connsiteX3" fmla="*/ 8632372 w 8632372"/>
              <a:gd name="connsiteY3" fmla="*/ 3940629 h 3940629"/>
              <a:gd name="connsiteX4" fmla="*/ 0 w 8632372"/>
              <a:gd name="connsiteY4" fmla="*/ 3940629 h 394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2372" h="3940629">
                <a:moveTo>
                  <a:pt x="0" y="3940629"/>
                </a:moveTo>
                <a:lnTo>
                  <a:pt x="2732315" y="783772"/>
                </a:lnTo>
                <a:lnTo>
                  <a:pt x="7696200" y="0"/>
                </a:lnTo>
                <a:lnTo>
                  <a:pt x="8632372" y="3940629"/>
                </a:lnTo>
                <a:lnTo>
                  <a:pt x="0" y="3940629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649224" y="6419088"/>
            <a:ext cx="7845552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8668512" y="6419088"/>
            <a:ext cx="475488" cy="365760"/>
          </a:xfrm>
        </p:spPr>
        <p:txBody>
          <a:bodyPr/>
          <a:lstStyle/>
          <a:p>
            <a:fld id="{33819A4C-0518-45C9-AE59-5660154C960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Freeform 8"/>
          <p:cNvSpPr/>
          <p:nvPr/>
        </p:nvSpPr>
        <p:spPr bwMode="gray">
          <a:xfrm>
            <a:off x="1772575" y="0"/>
            <a:ext cx="1310936" cy="1115627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936" h="1115627">
                <a:moveTo>
                  <a:pt x="0" y="0"/>
                </a:moveTo>
                <a:lnTo>
                  <a:pt x="435006" y="1115627"/>
                </a:lnTo>
                <a:lnTo>
                  <a:pt x="1310936" y="645111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gray">
          <a:xfrm>
            <a:off x="-5918" y="0"/>
            <a:ext cx="2019775" cy="1452979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 bwMode="gray">
          <a:xfrm>
            <a:off x="-3132" y="895611"/>
            <a:ext cx="2156565" cy="1399784"/>
          </a:xfrm>
          <a:custGeom>
            <a:avLst/>
            <a:gdLst>
              <a:gd name="connsiteX0" fmla="*/ 2048006 w 2148214"/>
              <a:gd name="connsiteY0" fmla="*/ 0 h 1399784"/>
              <a:gd name="connsiteX1" fmla="*/ 2148214 w 2148214"/>
              <a:gd name="connsiteY1" fmla="*/ 253652 h 1399784"/>
              <a:gd name="connsiteX2" fmla="*/ 0 w 2148214"/>
              <a:gd name="connsiteY2" fmla="*/ 1399784 h 1399784"/>
              <a:gd name="connsiteX3" fmla="*/ 0 w 2148214"/>
              <a:gd name="connsiteY3" fmla="*/ 676405 h 1399784"/>
              <a:gd name="connsiteX4" fmla="*/ 2048006 w 2148214"/>
              <a:gd name="connsiteY4" fmla="*/ 0 h 1399784"/>
              <a:gd name="connsiteX0" fmla="*/ 2048006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48006 w 2156565"/>
              <a:gd name="connsiteY4" fmla="*/ 0 h 1399784"/>
              <a:gd name="connsiteX0" fmla="*/ 2060532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60532 w 2156565"/>
              <a:gd name="connsiteY4" fmla="*/ 0 h 139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565" h="1399784">
                <a:moveTo>
                  <a:pt x="2060532" y="0"/>
                </a:moveTo>
                <a:lnTo>
                  <a:pt x="2156565" y="247389"/>
                </a:lnTo>
                <a:lnTo>
                  <a:pt x="0" y="1399784"/>
                </a:lnTo>
                <a:lnTo>
                  <a:pt x="0" y="676405"/>
                </a:lnTo>
                <a:lnTo>
                  <a:pt x="20605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36576" y="36576"/>
            <a:ext cx="1856232" cy="365760"/>
          </a:xfrm>
        </p:spPr>
        <p:txBody>
          <a:bodyPr/>
          <a:lstStyle/>
          <a:p>
            <a:fld id="{8231EBC8-0A34-4503-8606-5E91A66F4735}" type="datetimeFigureOut">
              <a:rPr lang="ko-KR" altLang="en-US" smtClean="0"/>
              <a:pPr/>
              <a:t>2014-11-28</a:t>
            </a:fld>
            <a:endParaRPr lang="ko-KR" altLang="en-US"/>
          </a:p>
        </p:txBody>
      </p:sp>
      <p:sp>
        <p:nvSpPr>
          <p:cNvPr id="18" name="Oval 17"/>
          <p:cNvSpPr/>
          <p:nvPr/>
        </p:nvSpPr>
        <p:spPr bwMode="gray">
          <a:xfrm>
            <a:off x="7589520" y="283464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 bwMode="gray">
          <a:xfrm>
            <a:off x="8046720" y="283464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 bwMode="gray">
          <a:xfrm>
            <a:off x="8503920" y="283464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76656" y="1755648"/>
            <a:ext cx="7772400" cy="106984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76656" y="2834640"/>
            <a:ext cx="6437376" cy="5943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616" y="128016"/>
            <a:ext cx="6144768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7048"/>
            <a:ext cx="8229600" cy="459943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EBC8-0A34-4503-8606-5E91A66F4735}" type="datetimeFigureOut">
              <a:rPr lang="ko-KR" altLang="en-US" smtClean="0"/>
              <a:pPr/>
              <a:t>2014-11-28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9A4C-0518-45C9-AE59-5660154C960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3017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589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12161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76352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0924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85496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gray">
          <a:xfrm flipH="1" flipV="1">
            <a:off x="6769373" y="6204296"/>
            <a:ext cx="852820" cy="653704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  <a:gd name="connsiteX0" fmla="*/ 0 w 1310936"/>
              <a:gd name="connsiteY0" fmla="*/ 0 h 1063415"/>
              <a:gd name="connsiteX1" fmla="*/ 414592 w 1310936"/>
              <a:gd name="connsiteY1" fmla="*/ 1063415 h 1063415"/>
              <a:gd name="connsiteX2" fmla="*/ 1310936 w 1310936"/>
              <a:gd name="connsiteY2" fmla="*/ 645111 h 1063415"/>
              <a:gd name="connsiteX3" fmla="*/ 1222159 w 1310936"/>
              <a:gd name="connsiteY3" fmla="*/ 0 h 1063415"/>
              <a:gd name="connsiteX4" fmla="*/ 0 w 1310936"/>
              <a:gd name="connsiteY4" fmla="*/ 0 h 1063415"/>
              <a:gd name="connsiteX0" fmla="*/ 0 w 1328969"/>
              <a:gd name="connsiteY0" fmla="*/ 0 h 1063415"/>
              <a:gd name="connsiteX1" fmla="*/ 414592 w 1328969"/>
              <a:gd name="connsiteY1" fmla="*/ 1063415 h 1063415"/>
              <a:gd name="connsiteX2" fmla="*/ 1328969 w 1328969"/>
              <a:gd name="connsiteY2" fmla="*/ 764808 h 1063415"/>
              <a:gd name="connsiteX3" fmla="*/ 1222159 w 1328969"/>
              <a:gd name="connsiteY3" fmla="*/ 0 h 1063415"/>
              <a:gd name="connsiteX4" fmla="*/ 0 w 1328969"/>
              <a:gd name="connsiteY4" fmla="*/ 0 h 106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969" h="1063415">
                <a:moveTo>
                  <a:pt x="0" y="0"/>
                </a:moveTo>
                <a:lnTo>
                  <a:pt x="414592" y="1063415"/>
                </a:lnTo>
                <a:lnTo>
                  <a:pt x="1328969" y="764808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 bwMode="gray">
          <a:xfrm flipH="1" flipV="1">
            <a:off x="7411881" y="5623560"/>
            <a:ext cx="1737360" cy="1234440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-5918" y="0"/>
            <a:ext cx="2404872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7004304" y="274638"/>
            <a:ext cx="1682496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>
          <a:xfrm>
            <a:off x="457200" y="274638"/>
            <a:ext cx="6400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457200" y="6583680"/>
            <a:ext cx="2133600" cy="228600"/>
          </a:xfrm>
        </p:spPr>
        <p:txBody>
          <a:bodyPr/>
          <a:lstStyle/>
          <a:p>
            <a:fld id="{8231EBC8-0A34-4503-8606-5E91A66F4735}" type="datetimeFigureOut">
              <a:rPr lang="ko-KR" altLang="en-US" smtClean="0"/>
              <a:pPr/>
              <a:t>2014-11-28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2670048" y="6583680"/>
            <a:ext cx="4114800" cy="2286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7013448" y="6583680"/>
            <a:ext cx="457200" cy="228600"/>
          </a:xfrm>
        </p:spPr>
        <p:txBody>
          <a:bodyPr/>
          <a:lstStyle/>
          <a:p>
            <a:fld id="{33819A4C-0518-45C9-AE59-5660154C9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9728"/>
            <a:ext cx="5943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048"/>
            <a:ext cx="8229600" cy="459943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EBC8-0A34-4503-8606-5E91A66F4735}" type="datetimeFigureOut">
              <a:rPr lang="ko-KR" altLang="en-US" smtClean="0"/>
              <a:pPr/>
              <a:t>2014-11-28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9A4C-0518-45C9-AE59-5660154C960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3017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589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12161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76352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0924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85496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3438144"/>
            <a:ext cx="7735824" cy="13529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2029968" y="1929384"/>
            <a:ext cx="6419088" cy="149961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EBC8-0A34-4503-8606-5E91A66F4735}" type="datetimeFigureOut">
              <a:rPr lang="ko-KR" altLang="en-US" smtClean="0"/>
              <a:pPr/>
              <a:t>2014-11-28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9A4C-0518-45C9-AE59-5660154C960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758952" y="3099816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1216152" y="3099816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1673352" y="3099816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616" y="73152"/>
            <a:ext cx="6144768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EBC8-0A34-4503-8606-5E91A66F4735}" type="datetimeFigureOut">
              <a:rPr lang="ko-KR" altLang="en-US" smtClean="0"/>
              <a:pPr/>
              <a:t>2014-11-28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9A4C-0518-45C9-AE59-5660154C960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Oval 7"/>
          <p:cNvSpPr/>
          <p:nvPr/>
        </p:nvSpPr>
        <p:spPr bwMode="gray">
          <a:xfrm>
            <a:off x="3017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589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12161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6352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80924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85496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48056" y="1426464"/>
            <a:ext cx="4041648" cy="786384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400" b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56" y="2240280"/>
            <a:ext cx="4050792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599432" y="1426464"/>
            <a:ext cx="4041648" cy="786384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9432" y="2240280"/>
            <a:ext cx="4050792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EBC8-0A34-4503-8606-5E91A66F4735}" type="datetimeFigureOut">
              <a:rPr lang="ko-KR" altLang="en-US" smtClean="0"/>
              <a:pPr/>
              <a:t>2014-11-28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9A4C-0518-45C9-AE59-5660154C960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Oval 9"/>
          <p:cNvSpPr/>
          <p:nvPr/>
        </p:nvSpPr>
        <p:spPr bwMode="gray">
          <a:xfrm>
            <a:off x="3017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589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 bwMode="gray">
          <a:xfrm>
            <a:off x="80924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 bwMode="gray">
          <a:xfrm>
            <a:off x="85496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73152"/>
            <a:ext cx="70043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09728"/>
            <a:ext cx="7004304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EBC8-0A34-4503-8606-5E91A66F4735}" type="datetimeFigureOut">
              <a:rPr lang="ko-KR" altLang="en-US" smtClean="0"/>
              <a:pPr/>
              <a:t>2014-11-28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9A4C-0518-45C9-AE59-5660154C960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Oval 5"/>
          <p:cNvSpPr/>
          <p:nvPr/>
        </p:nvSpPr>
        <p:spPr bwMode="gray">
          <a:xfrm>
            <a:off x="3017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7589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80924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85496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EBC8-0A34-4503-8606-5E91A66F4735}" type="datetimeFigureOut">
              <a:rPr lang="ko-KR" altLang="en-US" smtClean="0"/>
              <a:pPr/>
              <a:t>2014-11-28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9A4C-0518-45C9-AE59-5660154C9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gray">
          <a:xfrm>
            <a:off x="-5918" y="0"/>
            <a:ext cx="2404872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575303" y="411480"/>
            <a:ext cx="5148072" cy="116205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4208"/>
            <a:ext cx="5111750" cy="47000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0080" y="1664208"/>
            <a:ext cx="2825496" cy="4690872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2257" y="6583680"/>
            <a:ext cx="2133600" cy="228600"/>
          </a:xfrm>
        </p:spPr>
        <p:txBody>
          <a:bodyPr/>
          <a:lstStyle/>
          <a:p>
            <a:fld id="{8231EBC8-0A34-4503-8606-5E91A66F4735}" type="datetimeFigureOut">
              <a:rPr lang="ko-KR" altLang="en-US" smtClean="0"/>
              <a:pPr/>
              <a:t>2014-11-28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9400" y="6583680"/>
            <a:ext cx="5029200" cy="2286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9A4C-0518-45C9-AE59-5660154C960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Oval 10"/>
          <p:cNvSpPr/>
          <p:nvPr/>
        </p:nvSpPr>
        <p:spPr bwMode="gray">
          <a:xfrm>
            <a:off x="2258568" y="1161288"/>
            <a:ext cx="283464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715768" y="1161288"/>
            <a:ext cx="283464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3172968" y="1161288"/>
            <a:ext cx="283464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859536" y="502920"/>
            <a:ext cx="7653528" cy="566928"/>
          </a:xfrm>
        </p:spPr>
        <p:txBody>
          <a:bodyPr anchor="ctr"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9536" y="1170432"/>
            <a:ext cx="7644384" cy="4114800"/>
          </a:xfr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859536" y="5385816"/>
            <a:ext cx="7653528" cy="7863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EBC8-0A34-4503-8606-5E91A66F4735}" type="datetimeFigureOut">
              <a:rPr lang="ko-KR" altLang="en-US" smtClean="0"/>
              <a:pPr/>
              <a:t>2014-11-28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9A4C-0518-45C9-AE59-5660154C960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Oval 7"/>
          <p:cNvSpPr/>
          <p:nvPr/>
        </p:nvSpPr>
        <p:spPr bwMode="gray">
          <a:xfrm>
            <a:off x="466344" y="658368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466344" y="5440680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6" name="Freeform 15"/>
          <p:cNvSpPr/>
          <p:nvPr/>
        </p:nvSpPr>
        <p:spPr bwMode="gray">
          <a:xfrm>
            <a:off x="-1" y="6229431"/>
            <a:ext cx="1367073" cy="20984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073" h="209846">
                <a:moveTo>
                  <a:pt x="0" y="0"/>
                </a:moveTo>
                <a:lnTo>
                  <a:pt x="1230086" y="21771"/>
                </a:lnTo>
                <a:lnTo>
                  <a:pt x="1367073" y="143886"/>
                </a:lnTo>
                <a:lnTo>
                  <a:pt x="521760" y="146472"/>
                </a:lnTo>
                <a:lnTo>
                  <a:pt x="507856" y="209846"/>
                </a:lnTo>
                <a:lnTo>
                  <a:pt x="1833" y="2083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 bwMode="gray">
          <a:xfrm>
            <a:off x="561" y="6469523"/>
            <a:ext cx="1088979" cy="388477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979" h="388477">
                <a:moveTo>
                  <a:pt x="310" y="697"/>
                </a:moveTo>
                <a:lnTo>
                  <a:pt x="498339" y="0"/>
                </a:lnTo>
                <a:lnTo>
                  <a:pt x="464654" y="104880"/>
                </a:lnTo>
                <a:lnTo>
                  <a:pt x="1028546" y="104448"/>
                </a:lnTo>
                <a:lnTo>
                  <a:pt x="1088979" y="388477"/>
                </a:lnTo>
                <a:lnTo>
                  <a:pt x="1035" y="386331"/>
                </a:lnTo>
                <a:cubicBezTo>
                  <a:pt x="0" y="256993"/>
                  <a:pt x="1345" y="130035"/>
                  <a:pt x="310" y="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 bwMode="gray">
          <a:xfrm>
            <a:off x="501660" y="6389202"/>
            <a:ext cx="4536352" cy="160684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352" h="369387">
                <a:moveTo>
                  <a:pt x="48436" y="0"/>
                </a:moveTo>
                <a:lnTo>
                  <a:pt x="4536352" y="26326"/>
                </a:lnTo>
                <a:lnTo>
                  <a:pt x="4472120" y="299405"/>
                </a:lnTo>
                <a:lnTo>
                  <a:pt x="0" y="369388"/>
                </a:lnTo>
                <a:lnTo>
                  <a:pt x="4843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 bwMode="gray">
          <a:xfrm>
            <a:off x="1058521" y="6550388"/>
            <a:ext cx="7139514" cy="318498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48436 w 4536352"/>
              <a:gd name="connsiteY0" fmla="*/ 0 h 369388"/>
              <a:gd name="connsiteX1" fmla="*/ 4536352 w 4536352"/>
              <a:gd name="connsiteY1" fmla="*/ 26326 h 369388"/>
              <a:gd name="connsiteX2" fmla="*/ 4507345 w 4536352"/>
              <a:gd name="connsiteY2" fmla="*/ 341536 h 369388"/>
              <a:gd name="connsiteX3" fmla="*/ 0 w 4536352"/>
              <a:gd name="connsiteY3" fmla="*/ 369388 h 369388"/>
              <a:gd name="connsiteX4" fmla="*/ 48436 w 4536352"/>
              <a:gd name="connsiteY4" fmla="*/ 0 h 369388"/>
              <a:gd name="connsiteX0" fmla="*/ 0 w 4601879"/>
              <a:gd name="connsiteY0" fmla="*/ 52440 h 343062"/>
              <a:gd name="connsiteX1" fmla="*/ 4601879 w 4601879"/>
              <a:gd name="connsiteY1" fmla="*/ 0 h 343062"/>
              <a:gd name="connsiteX2" fmla="*/ 4572872 w 4601879"/>
              <a:gd name="connsiteY2" fmla="*/ 315210 h 343062"/>
              <a:gd name="connsiteX3" fmla="*/ 65527 w 4601879"/>
              <a:gd name="connsiteY3" fmla="*/ 343062 h 343062"/>
              <a:gd name="connsiteX4" fmla="*/ 0 w 4601879"/>
              <a:gd name="connsiteY4" fmla="*/ 52440 h 343062"/>
              <a:gd name="connsiteX0" fmla="*/ 0 w 4563837"/>
              <a:gd name="connsiteY0" fmla="*/ 22845 h 343062"/>
              <a:gd name="connsiteX1" fmla="*/ 4563837 w 4563837"/>
              <a:gd name="connsiteY1" fmla="*/ 0 h 343062"/>
              <a:gd name="connsiteX2" fmla="*/ 4534830 w 4563837"/>
              <a:gd name="connsiteY2" fmla="*/ 315210 h 343062"/>
              <a:gd name="connsiteX3" fmla="*/ 27485 w 4563837"/>
              <a:gd name="connsiteY3" fmla="*/ 343062 h 343062"/>
              <a:gd name="connsiteX4" fmla="*/ 0 w 4563837"/>
              <a:gd name="connsiteY4" fmla="*/ 22845 h 343062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34830 w 4563837"/>
              <a:gd name="connsiteY2" fmla="*/ 315210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12005 w 4563837"/>
              <a:gd name="connsiteY2" fmla="*/ 328662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2315"/>
              <a:gd name="connsiteY0" fmla="*/ 30917 h 340372"/>
              <a:gd name="connsiteX1" fmla="*/ 4562315 w 4562315"/>
              <a:gd name="connsiteY1" fmla="*/ 0 h 340372"/>
              <a:gd name="connsiteX2" fmla="*/ 4512005 w 4562315"/>
              <a:gd name="connsiteY2" fmla="*/ 336734 h 340372"/>
              <a:gd name="connsiteX3" fmla="*/ 32050 w 4562315"/>
              <a:gd name="connsiteY3" fmla="*/ 340372 h 340372"/>
              <a:gd name="connsiteX4" fmla="*/ 0 w 4562315"/>
              <a:gd name="connsiteY4" fmla="*/ 30917 h 34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2315" h="340372">
                <a:moveTo>
                  <a:pt x="0" y="30917"/>
                </a:moveTo>
                <a:lnTo>
                  <a:pt x="4562315" y="0"/>
                </a:lnTo>
                <a:lnTo>
                  <a:pt x="4512005" y="336734"/>
                </a:lnTo>
                <a:lnTo>
                  <a:pt x="32050" y="340372"/>
                </a:lnTo>
                <a:lnTo>
                  <a:pt x="0" y="309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 bwMode="gray">
          <a:xfrm>
            <a:off x="5005388" y="6324681"/>
            <a:ext cx="1176821" cy="20002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581" h="323214">
                <a:moveTo>
                  <a:pt x="379208" y="-1"/>
                </a:moveTo>
                <a:lnTo>
                  <a:pt x="4545802" y="53258"/>
                </a:lnTo>
                <a:lnTo>
                  <a:pt x="4670581" y="310948"/>
                </a:lnTo>
                <a:lnTo>
                  <a:pt x="0" y="323214"/>
                </a:lnTo>
                <a:lnTo>
                  <a:pt x="379208" y="-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 bwMode="gray">
          <a:xfrm>
            <a:off x="6168128" y="6353255"/>
            <a:ext cx="2467606" cy="16668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9574" h="269345">
                <a:moveTo>
                  <a:pt x="0" y="-1"/>
                </a:moveTo>
                <a:lnTo>
                  <a:pt x="5289574" y="22476"/>
                </a:lnTo>
                <a:lnTo>
                  <a:pt x="4715043" y="237841"/>
                </a:lnTo>
                <a:lnTo>
                  <a:pt x="90402" y="269345"/>
                </a:lnTo>
                <a:lnTo>
                  <a:pt x="0" y="-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 bwMode="gray">
          <a:xfrm>
            <a:off x="8417311" y="6360399"/>
            <a:ext cx="593340" cy="149573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982" h="241689">
                <a:moveTo>
                  <a:pt x="2696066" y="0"/>
                </a:moveTo>
                <a:lnTo>
                  <a:pt x="5883982" y="7086"/>
                </a:lnTo>
                <a:lnTo>
                  <a:pt x="3066102" y="241689"/>
                </a:lnTo>
                <a:lnTo>
                  <a:pt x="0" y="238564"/>
                </a:lnTo>
                <a:lnTo>
                  <a:pt x="2696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 bwMode="gray">
          <a:xfrm>
            <a:off x="8162518" y="6362780"/>
            <a:ext cx="980697" cy="49521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  <a:gd name="connsiteX0" fmla="*/ 783321 w 5883982"/>
              <a:gd name="connsiteY0" fmla="*/ 0 h 238076"/>
              <a:gd name="connsiteX1" fmla="*/ 5883982 w 5883982"/>
              <a:gd name="connsiteY1" fmla="*/ 3473 h 238076"/>
              <a:gd name="connsiteX2" fmla="*/ 3066102 w 5883982"/>
              <a:gd name="connsiteY2" fmla="*/ 238076 h 238076"/>
              <a:gd name="connsiteX3" fmla="*/ 0 w 5883982"/>
              <a:gd name="connsiteY3" fmla="*/ 234951 h 238076"/>
              <a:gd name="connsiteX4" fmla="*/ 783321 w 5883982"/>
              <a:gd name="connsiteY4" fmla="*/ 0 h 238076"/>
              <a:gd name="connsiteX0" fmla="*/ 736088 w 5836749"/>
              <a:gd name="connsiteY0" fmla="*/ 0 h 238076"/>
              <a:gd name="connsiteX1" fmla="*/ 5836749 w 5836749"/>
              <a:gd name="connsiteY1" fmla="*/ 3473 h 238076"/>
              <a:gd name="connsiteX2" fmla="*/ 3018869 w 5836749"/>
              <a:gd name="connsiteY2" fmla="*/ 238076 h 238076"/>
              <a:gd name="connsiteX3" fmla="*/ 0 w 5836749"/>
              <a:gd name="connsiteY3" fmla="*/ 234951 h 238076"/>
              <a:gd name="connsiteX4" fmla="*/ 736088 w 5836749"/>
              <a:gd name="connsiteY4" fmla="*/ 0 h 238076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9725290 w 9725290"/>
              <a:gd name="connsiteY2" fmla="*/ 234464 h 234951"/>
              <a:gd name="connsiteX3" fmla="*/ 0 w 9725290"/>
              <a:gd name="connsiteY3" fmla="*/ 234951 h 234951"/>
              <a:gd name="connsiteX4" fmla="*/ 736088 w 9725290"/>
              <a:gd name="connsiteY4" fmla="*/ 0 h 234951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7111899 w 9725290"/>
              <a:gd name="connsiteY2" fmla="*/ 75858 h 234951"/>
              <a:gd name="connsiteX3" fmla="*/ 9725290 w 9725290"/>
              <a:gd name="connsiteY3" fmla="*/ 234464 h 234951"/>
              <a:gd name="connsiteX4" fmla="*/ 0 w 9725290"/>
              <a:gd name="connsiteY4" fmla="*/ 234951 h 234951"/>
              <a:gd name="connsiteX5" fmla="*/ 736088 w 9725290"/>
              <a:gd name="connsiteY5" fmla="*/ 0 h 234951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709463 w 9725290"/>
              <a:gd name="connsiteY2" fmla="*/ 0 h 368609"/>
              <a:gd name="connsiteX3" fmla="*/ 9725290 w 9725290"/>
              <a:gd name="connsiteY3" fmla="*/ 368122 h 368609"/>
              <a:gd name="connsiteX4" fmla="*/ 0 w 9725290"/>
              <a:gd name="connsiteY4" fmla="*/ 368609 h 368609"/>
              <a:gd name="connsiteX5" fmla="*/ 736088 w 9725290"/>
              <a:gd name="connsiteY5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7843941 w 9725290"/>
              <a:gd name="connsiteY2" fmla="*/ 63216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718680 w 9725290"/>
              <a:gd name="connsiteY1" fmla="*/ 135325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5290" h="368609">
                <a:moveTo>
                  <a:pt x="736088" y="133658"/>
                </a:moveTo>
                <a:lnTo>
                  <a:pt x="5718680" y="135325"/>
                </a:lnTo>
                <a:lnTo>
                  <a:pt x="9071878" y="1807"/>
                </a:lnTo>
                <a:lnTo>
                  <a:pt x="9709463" y="0"/>
                </a:lnTo>
                <a:lnTo>
                  <a:pt x="9725290" y="368122"/>
                </a:lnTo>
                <a:lnTo>
                  <a:pt x="0" y="368609"/>
                </a:lnTo>
                <a:lnTo>
                  <a:pt x="736088" y="13365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3152" y="658368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231EBC8-0A34-4503-8606-5E91A66F4735}" type="datetimeFigureOut">
              <a:rPr lang="ko-KR" altLang="en-US" smtClean="0"/>
              <a:pPr/>
              <a:t>2014-11-28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670048" y="6583680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302752" y="6583680"/>
            <a:ext cx="457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3819A4C-0518-45C9-AE59-5660154C9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1.jpe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.jpeg"/><Relationship Id="rId7" Type="http://schemas.openxmlformats.org/officeDocument/2006/relationships/image" Target="../media/image54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rephiscorea.com/sub_04/sub_04_0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image" Target="../media/image12.jpe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643192" cy="1470025"/>
          </a:xfrm>
        </p:spPr>
        <p:txBody>
          <a:bodyPr/>
          <a:lstStyle/>
          <a:p>
            <a:pPr algn="ctr"/>
            <a:r>
              <a:rPr lang="ko-KR" altLang="en-US" sz="3600" dirty="0" smtClean="0"/>
              <a:t>매출정산시스템 사용설명서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756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156792" y="-27384"/>
            <a:ext cx="5943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   5-2.</a:t>
            </a:r>
            <a:r>
              <a:rPr lang="ko-KR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매출현황통계</a:t>
            </a:r>
            <a:endParaRPr lang="ko-KR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683568" y="986868"/>
            <a:ext cx="424847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매출관리 → 매출현황통계를 선택합니다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매출일자를 선택합니다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조회버튼을 선택합니다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.(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엑셀 저장 및 프린트 출력 가능 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.)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카드사별로 </a:t>
            </a:r>
            <a:r>
              <a:rPr lang="ko-KR" altLang="en-US" sz="1000" b="1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건수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sz="100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색상별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를 선택하면 상세내역을 확인 하 실수 있습니다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- 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단 </a:t>
            </a:r>
            <a:r>
              <a:rPr lang="ko-KR" altLang="en-US" sz="100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비씨카드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는 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EDC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계약방식으로 입금일자를 확인 할 수 없습니다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EDC</a:t>
            </a:r>
            <a:r>
              <a:rPr lang="ko-KR" altLang="en-US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계약방식이란</a:t>
            </a:r>
            <a:r>
              <a:rPr lang="en-US" altLang="ko-KR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카드사에서 해당 매장 점주님 통장으로 바로 </a:t>
            </a: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입금해 </a:t>
            </a:r>
            <a:r>
              <a:rPr lang="ko-KR" altLang="en-US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주는 방식으로</a:t>
            </a:r>
            <a:r>
              <a:rPr lang="en-US" altLang="ko-KR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입금데이터를  당사 에서는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확인 </a:t>
            </a:r>
            <a:r>
              <a:rPr lang="ko-KR" altLang="en-US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하실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수</a:t>
            </a: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없습니다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</a:t>
            </a:r>
            <a:r>
              <a:rPr lang="en-US" altLang="ko-KR" sz="1000" b="1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*BC</a:t>
            </a:r>
            <a:r>
              <a:rPr lang="ko-KR" altLang="en-US" sz="1000" b="1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카드 입금내역은 </a:t>
            </a:r>
            <a:r>
              <a:rPr lang="en-US" altLang="ko-KR" sz="1000" b="1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BC </a:t>
            </a:r>
            <a:r>
              <a:rPr lang="ko-KR" altLang="en-US" sz="1000" b="1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카드 홈페이지에서 확인 할 수 있습니다</a:t>
            </a:r>
            <a:r>
              <a:rPr lang="en-US" altLang="ko-KR" sz="1000" b="1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[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상세 설명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]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-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매 출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해당 월 총 승인 </a:t>
            </a:r>
            <a:r>
              <a:rPr lang="ko-KR" altLang="en-US" sz="100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매출건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입니다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 </a:t>
            </a:r>
            <a:r>
              <a:rPr lang="ko-KR" altLang="en-US" sz="1000" b="1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입금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해당 매장으로 입금된 금</a:t>
            </a:r>
            <a:r>
              <a:rPr lang="ko-KR" altLang="en-US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액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입니다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 </a:t>
            </a:r>
            <a:r>
              <a:rPr lang="ko-KR" altLang="en-US" sz="1000" b="1" dirty="0" err="1" smtClean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매입중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카드사로 매입중인 금액 입니다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ko-KR" altLang="en-US" sz="1000" b="1" dirty="0" err="1" smtClean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미입금보류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00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미청구된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금액입니다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        (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카드사로 청구가 되지 않는 매출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 </a:t>
            </a:r>
            <a:r>
              <a:rPr lang="ko-KR" altLang="en-US" sz="1000" b="1" dirty="0" err="1" smtClean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미입금반송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카드사 반송된 금액 입니다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          (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승인 후 당일취소 거래건 또는 상계처리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  <a:endParaRPr lang="en-US" altLang="ko-KR" sz="1000" dirty="0" smtClean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076056" y="3375526"/>
            <a:ext cx="3672408" cy="2069699"/>
            <a:chOff x="3779912" y="3591977"/>
            <a:chExt cx="4680520" cy="211748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3907733"/>
              <a:ext cx="4680520" cy="18017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5724127" y="3591977"/>
              <a:ext cx="1296143" cy="267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[4.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sp>
        <p:nvSpPr>
          <p:cNvPr id="8" name="모서리가 둥근 직사각형 7"/>
          <p:cNvSpPr/>
          <p:nvPr/>
        </p:nvSpPr>
        <p:spPr>
          <a:xfrm>
            <a:off x="5004048" y="980727"/>
            <a:ext cx="3816424" cy="53285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5232545" y="1223330"/>
            <a:ext cx="3083871" cy="1031881"/>
            <a:chOff x="4971402" y="1669874"/>
            <a:chExt cx="2845294" cy="1069931"/>
          </a:xfrm>
        </p:grpSpPr>
        <p:sp>
          <p:nvSpPr>
            <p:cNvPr id="11" name="TextBox 10"/>
            <p:cNvSpPr txBox="1"/>
            <p:nvPr/>
          </p:nvSpPr>
          <p:spPr>
            <a:xfrm>
              <a:off x="4971402" y="1967517"/>
              <a:ext cx="908409" cy="223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[1.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930" y="1669874"/>
              <a:ext cx="2030766" cy="81926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3" name="오른쪽 화살표 12"/>
            <p:cNvSpPr/>
            <p:nvPr/>
          </p:nvSpPr>
          <p:spPr>
            <a:xfrm rot="16200000">
              <a:off x="7266309" y="2388730"/>
              <a:ext cx="377587" cy="324563"/>
            </a:xfrm>
            <a:prstGeom prst="rightArrow">
              <a:avLst/>
            </a:prstGeom>
            <a:solidFill>
              <a:srgbClr val="FF0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5283715" y="2485588"/>
            <a:ext cx="3032701" cy="276225"/>
            <a:chOff x="5180506" y="1844824"/>
            <a:chExt cx="3032701" cy="276225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1" y="1844824"/>
              <a:ext cx="2201046" cy="27622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5180506" y="1859439"/>
              <a:ext cx="908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[2.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5917439" y="5423502"/>
            <a:ext cx="567802" cy="501963"/>
            <a:chOff x="5857054" y="5423502"/>
            <a:chExt cx="567802" cy="501963"/>
          </a:xfrm>
        </p:grpSpPr>
        <p:sp>
          <p:nvSpPr>
            <p:cNvPr id="22" name="오른쪽 화살표 21"/>
            <p:cNvSpPr/>
            <p:nvPr/>
          </p:nvSpPr>
          <p:spPr>
            <a:xfrm rot="16200000">
              <a:off x="5889973" y="5390583"/>
              <a:ext cx="501963" cy="567802"/>
            </a:xfrm>
            <a:prstGeom prst="rightArrow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06226" y="5445225"/>
              <a:ext cx="39022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b="1" dirty="0" smtClean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선</a:t>
              </a:r>
              <a:endParaRPr lang="en-US" altLang="ko-KR" sz="1050" b="1" dirty="0" smtClean="0">
                <a:latin typeface="HY얕은샘물M" panose="02030600000101010101" pitchFamily="18" charset="-127"/>
                <a:ea typeface="HY얕은샘물M" panose="02030600000101010101" pitchFamily="18" charset="-127"/>
              </a:endParaRPr>
            </a:p>
            <a:p>
              <a:r>
                <a:rPr lang="ko-KR" altLang="en-US" sz="1050" b="1" dirty="0" err="1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택</a:t>
              </a:r>
              <a:endParaRPr lang="ko-KR" altLang="en-US" sz="1050" b="1" dirty="0">
                <a:latin typeface="HY얕은샘물M" panose="02030600000101010101" pitchFamily="18" charset="-127"/>
                <a:ea typeface="HY얕은샘물M" panose="02030600000101010101" pitchFamily="18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36096" y="5925466"/>
            <a:ext cx="32403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※</a:t>
            </a:r>
            <a:r>
              <a:rPr lang="ko-KR" altLang="en-US" sz="900" b="1" dirty="0" err="1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색깔별로</a:t>
            </a:r>
            <a:r>
              <a:rPr lang="ko-KR" altLang="en-US" sz="900" b="1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 선택하시면</a:t>
            </a:r>
            <a:r>
              <a:rPr lang="en-US" altLang="ko-KR" sz="900" b="1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, </a:t>
            </a:r>
            <a:r>
              <a:rPr lang="ko-KR" altLang="en-US" sz="900" b="1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상세내역을 확인 하 실수 있습니다</a:t>
            </a:r>
            <a:r>
              <a:rPr lang="en-US" altLang="ko-KR" sz="900" b="1" dirty="0" smtClean="0">
                <a:latin typeface="HY그래픽" panose="02030600000101010101" pitchFamily="18" charset="-127"/>
                <a:ea typeface="HY그래픽" panose="02030600000101010101" pitchFamily="18" charset="-127"/>
              </a:rPr>
              <a:t>.</a:t>
            </a:r>
            <a:endParaRPr lang="ko-KR" altLang="en-US" sz="900" b="1" dirty="0">
              <a:latin typeface="HY그래픽" panose="02030600000101010101" pitchFamily="18" charset="-127"/>
              <a:ea typeface="HY그래픽" panose="02030600000101010101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277728" y="2975988"/>
            <a:ext cx="3038687" cy="301810"/>
            <a:chOff x="5291967" y="2630377"/>
            <a:chExt cx="3038687" cy="301810"/>
          </a:xfrm>
        </p:grpSpPr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9609" y="2636912"/>
              <a:ext cx="2201045" cy="29527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5291967" y="2630377"/>
              <a:ext cx="908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[3.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4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123728" y="-27384"/>
            <a:ext cx="5943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   6-1.</a:t>
            </a:r>
            <a:r>
              <a:rPr lang="ko-KR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통장입금현황</a:t>
            </a:r>
            <a:endParaRPr lang="ko-KR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79512" y="908721"/>
            <a:ext cx="8784976" cy="5328592"/>
            <a:chOff x="179512" y="908721"/>
            <a:chExt cx="8784976" cy="5328592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908721"/>
              <a:ext cx="8784976" cy="53285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933056"/>
              <a:ext cx="3057052" cy="22031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직사각형 9"/>
            <p:cNvSpPr/>
            <p:nvPr/>
          </p:nvSpPr>
          <p:spPr>
            <a:xfrm>
              <a:off x="827584" y="3547004"/>
              <a:ext cx="2088232" cy="3768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3913" y="3573017"/>
              <a:ext cx="2071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카드사별로 </a:t>
              </a:r>
              <a:r>
                <a:rPr lang="ko-KR" altLang="en-US" sz="900" b="1" dirty="0" err="1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그룹핑을</a:t>
              </a:r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한 그림입니다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.</a:t>
              </a:r>
            </a:p>
            <a:p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     </a:t>
              </a:r>
              <a:r>
                <a:rPr lang="ko-KR" altLang="en-US" sz="900" b="1" dirty="0" err="1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그룹핑참조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[</a:t>
              </a:r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페이지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3]</a:t>
              </a:r>
              <a:endParaRPr lang="ko-KR" altLang="en-US" sz="900" b="1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1691680" y="2420888"/>
              <a:ext cx="720080" cy="1008112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4" name="직선 화살표 연결선 13"/>
          <p:cNvCxnSpPr/>
          <p:nvPr/>
        </p:nvCxnSpPr>
        <p:spPr>
          <a:xfrm flipH="1">
            <a:off x="1475656" y="3104815"/>
            <a:ext cx="216024" cy="460647"/>
          </a:xfrm>
          <a:prstGeom prst="straightConnector1">
            <a:avLst/>
          </a:prstGeom>
          <a:ln w="2222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18"/>
          <p:cNvGrpSpPr/>
          <p:nvPr/>
        </p:nvGrpSpPr>
        <p:grpSpPr>
          <a:xfrm>
            <a:off x="3531021" y="2564904"/>
            <a:ext cx="3522118" cy="3312368"/>
            <a:chOff x="3531021" y="2564904"/>
            <a:chExt cx="3522118" cy="3312368"/>
          </a:xfrm>
        </p:grpSpPr>
        <p:sp>
          <p:nvSpPr>
            <p:cNvPr id="15" name="타원형 설명선 14"/>
            <p:cNvSpPr/>
            <p:nvPr/>
          </p:nvSpPr>
          <p:spPr>
            <a:xfrm>
              <a:off x="4860032" y="2564904"/>
              <a:ext cx="864096" cy="936104"/>
            </a:xfrm>
            <a:prstGeom prst="wedgeEllipseCallou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양쪽 모서리가 둥근 사각형 15"/>
            <p:cNvSpPr/>
            <p:nvPr/>
          </p:nvSpPr>
          <p:spPr>
            <a:xfrm>
              <a:off x="4355976" y="3626541"/>
              <a:ext cx="1656184" cy="476577"/>
            </a:xfrm>
            <a:prstGeom prst="round2Same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27984" y="3680163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금액을 더블클릭 하셔도 </a:t>
              </a:r>
              <a:endPara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  <a:p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상세내역 조회 가능합니다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.</a:t>
              </a:r>
            </a:p>
          </p:txBody>
        </p:sp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021" y="4132327"/>
              <a:ext cx="3522118" cy="17449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937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051720" y="-27384"/>
            <a:ext cx="5943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   6-2.</a:t>
            </a:r>
            <a:r>
              <a:rPr lang="ko-KR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통장입금현황</a:t>
            </a:r>
            <a:endParaRPr lang="ko-KR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683568" y="1445510"/>
            <a:ext cx="4176464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입금관리 → 통장입금 현황 을 선택합니다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날짜를 선택합니다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조회를 클릭하면 통장입금현황을 확인 하 실수 있습니다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-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엑셀 저장 및 프린터 하 실수 있습니다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4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카드사를 더블클릭 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AutoNum type="arabicPeriod" startAt="4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5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통장입금 현황 상세내역이 보여집니다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AutoNum type="arabicPeriod" startAt="5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: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입금된 매출거래건 및 승인금액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,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수수료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입금금액 부분을  </a:t>
            </a: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확인 하 실수 있습니다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6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              ※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기준일은 </a:t>
            </a:r>
            <a:r>
              <a:rPr lang="ko-KR" altLang="en-US" sz="1000" b="1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입금일자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기준입니다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.※</a:t>
            </a:r>
          </a:p>
          <a:p>
            <a:pPr marL="228600" indent="-228600" eaLnBrk="1" hangingPunct="1">
              <a:spcBef>
                <a:spcPct val="0"/>
              </a:spcBef>
              <a:buAutoNum type="arabicPeriod" startAt="6"/>
              <a:defRPr/>
            </a:pPr>
            <a:endParaRPr lang="en-US" altLang="ko-KR" sz="1000" dirty="0" smtClean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004048" y="980727"/>
            <a:ext cx="3816424" cy="53285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5110382" y="1218009"/>
            <a:ext cx="3135791" cy="800212"/>
            <a:chOff x="5232545" y="1218009"/>
            <a:chExt cx="3135791" cy="800212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303" y="1218009"/>
              <a:ext cx="2324033" cy="80021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232545" y="1510388"/>
              <a:ext cx="984579" cy="215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[1.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  <p:sp>
          <p:nvSpPr>
            <p:cNvPr id="3" name="오른쪽 화살표 2"/>
            <p:cNvSpPr/>
            <p:nvPr/>
          </p:nvSpPr>
          <p:spPr>
            <a:xfrm rot="16200000">
              <a:off x="7668344" y="1510388"/>
              <a:ext cx="536200" cy="4064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5148064" y="2780928"/>
            <a:ext cx="3098110" cy="301810"/>
            <a:chOff x="5232545" y="2630377"/>
            <a:chExt cx="3098110" cy="301810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622" y="2636912"/>
              <a:ext cx="2324033" cy="29527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5232545" y="2630377"/>
              <a:ext cx="908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[3.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5292080" y="3261389"/>
            <a:ext cx="3357337" cy="1486293"/>
            <a:chOff x="5624753" y="3261389"/>
            <a:chExt cx="2736304" cy="1486293"/>
          </a:xfrm>
        </p:grpSpPr>
        <p:grpSp>
          <p:nvGrpSpPr>
            <p:cNvPr id="21" name="그룹 20"/>
            <p:cNvGrpSpPr/>
            <p:nvPr/>
          </p:nvGrpSpPr>
          <p:grpSpPr>
            <a:xfrm>
              <a:off x="5624753" y="3261389"/>
              <a:ext cx="2736304" cy="1486291"/>
              <a:chOff x="6012160" y="2924918"/>
              <a:chExt cx="2736304" cy="936130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2160" y="3125894"/>
                <a:ext cx="2736304" cy="735154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6955452" y="2924918"/>
                <a:ext cx="908409" cy="164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b="1" dirty="0" smtClean="0">
                    <a:latin typeface="+mn-ea"/>
                  </a:rPr>
                  <a:t>[4.</a:t>
                </a:r>
                <a:r>
                  <a:rPr lang="ko-KR" altLang="en-US" sz="1100" b="1" dirty="0" smtClean="0">
                    <a:latin typeface="+mn-ea"/>
                  </a:rPr>
                  <a:t>참조</a:t>
                </a:r>
                <a:r>
                  <a:rPr lang="en-US" altLang="ko-KR" sz="1100" b="1" dirty="0" smtClean="0">
                    <a:latin typeface="+mn-ea"/>
                  </a:rPr>
                  <a:t>]</a:t>
                </a: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6155107" y="3739571"/>
              <a:ext cx="255421" cy="1008111"/>
            </a:xfrm>
            <a:prstGeom prst="rect">
              <a:avLst/>
            </a:prstGeom>
            <a:noFill/>
            <a:ln w="41275">
              <a:solidFill>
                <a:srgbClr val="F030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5364089" y="4895582"/>
            <a:ext cx="3285328" cy="1192352"/>
            <a:chOff x="5364089" y="4895582"/>
            <a:chExt cx="3285328" cy="1192352"/>
          </a:xfrm>
        </p:grpSpPr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9" y="5157192"/>
              <a:ext cx="3285328" cy="93074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6552547" y="4895582"/>
              <a:ext cx="908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[5.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</a:p>
          </p:txBody>
        </p:sp>
      </p:grpSp>
      <p:sp>
        <p:nvSpPr>
          <p:cNvPr id="27" name="아래쪽 화살표 26"/>
          <p:cNvSpPr/>
          <p:nvPr/>
        </p:nvSpPr>
        <p:spPr>
          <a:xfrm>
            <a:off x="5942803" y="3343714"/>
            <a:ext cx="180034" cy="382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5126152" y="2204864"/>
            <a:ext cx="3120022" cy="360040"/>
            <a:chOff x="5126152" y="2204864"/>
            <a:chExt cx="3120022" cy="360040"/>
          </a:xfrm>
        </p:grpSpPr>
        <p:grpSp>
          <p:nvGrpSpPr>
            <p:cNvPr id="13" name="그룹 12"/>
            <p:cNvGrpSpPr/>
            <p:nvPr/>
          </p:nvGrpSpPr>
          <p:grpSpPr>
            <a:xfrm>
              <a:off x="5126152" y="2227296"/>
              <a:ext cx="3026559" cy="276225"/>
              <a:chOff x="5083643" y="1844824"/>
              <a:chExt cx="3026559" cy="276225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0098" y="1844824"/>
                <a:ext cx="2200104" cy="276225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083643" y="1844824"/>
                <a:ext cx="95000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b="1" dirty="0" smtClean="0">
                    <a:latin typeface="+mn-ea"/>
                  </a:rPr>
                  <a:t>[2.</a:t>
                </a:r>
                <a:r>
                  <a:rPr lang="ko-KR" altLang="en-US" sz="1100" b="1" dirty="0" smtClean="0">
                    <a:latin typeface="+mn-ea"/>
                  </a:rPr>
                  <a:t>참조</a:t>
                </a:r>
                <a:r>
                  <a:rPr lang="en-US" altLang="ko-KR" sz="1100" b="1" dirty="0" smtClean="0">
                    <a:latin typeface="+mn-ea"/>
                  </a:rPr>
                  <a:t>]</a:t>
                </a:r>
                <a:endParaRPr lang="ko-KR" altLang="en-US" sz="1100" b="1" dirty="0">
                  <a:latin typeface="+mn-ea"/>
                </a:endParaRPr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22141" y="2204864"/>
              <a:ext cx="2324033" cy="360040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733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411760" y="-18256"/>
            <a:ext cx="5943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   7-1.</a:t>
            </a:r>
            <a:r>
              <a:rPr lang="ko-KR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입금정보</a:t>
            </a:r>
            <a:endParaRPr lang="ko-KR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980728"/>
            <a:ext cx="8424936" cy="52565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모서리가 둥근 사각형 설명선 7"/>
          <p:cNvSpPr/>
          <p:nvPr/>
        </p:nvSpPr>
        <p:spPr>
          <a:xfrm>
            <a:off x="6012160" y="1412776"/>
            <a:ext cx="2520280" cy="504056"/>
          </a:xfrm>
          <a:prstGeom prst="wedgeRoundRectCallou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228184" y="1480138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BC</a:t>
            </a:r>
            <a:r>
              <a:rPr lang="ko-KR" altLang="en-US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카드는 </a:t>
            </a:r>
            <a:r>
              <a: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EDC</a:t>
            </a:r>
            <a:r>
              <a:rPr lang="ko-KR" altLang="en-US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계약방식 으로 </a:t>
            </a:r>
            <a:endParaRPr lang="en-US" altLang="ko-KR" sz="9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ko-KR" altLang="en-US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카드사를 통해 확인 하셔야 합니다</a:t>
            </a:r>
            <a:r>
              <a: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en-US" sz="9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3949635" y="5184023"/>
            <a:ext cx="2160241" cy="720080"/>
            <a:chOff x="3876564" y="5229200"/>
            <a:chExt cx="2160241" cy="720080"/>
          </a:xfrm>
        </p:grpSpPr>
        <p:sp>
          <p:nvSpPr>
            <p:cNvPr id="11" name="설명선 2 10"/>
            <p:cNvSpPr/>
            <p:nvPr/>
          </p:nvSpPr>
          <p:spPr>
            <a:xfrm rot="10800000">
              <a:off x="3923928" y="5229200"/>
              <a:ext cx="2088230" cy="720080"/>
            </a:xfrm>
            <a:prstGeom prst="borderCallout2">
              <a:avLst>
                <a:gd name="adj1" fmla="val 33490"/>
                <a:gd name="adj2" fmla="val 176"/>
                <a:gd name="adj3" fmla="val 35757"/>
                <a:gd name="adj4" fmla="val -17334"/>
                <a:gd name="adj5" fmla="val 104563"/>
                <a:gd name="adj6" fmla="val -16885"/>
              </a:avLst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76564" y="5335324"/>
              <a:ext cx="21602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(</a:t>
              </a:r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수수료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)</a:t>
              </a:r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는 선택하셔도</a:t>
              </a:r>
              <a:endPara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  <a:p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상세내역이 조회되지 않습니다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.</a:t>
              </a:r>
            </a:p>
            <a:p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(</a:t>
              </a:r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입금금액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)</a:t>
              </a:r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에서 수수료를 확인하세요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.</a:t>
              </a: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3203848" y="2630218"/>
            <a:ext cx="4608512" cy="1216412"/>
            <a:chOff x="3203848" y="2630218"/>
            <a:chExt cx="4608512" cy="1216412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2630218"/>
              <a:ext cx="2268250" cy="12164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설명선 2 14"/>
            <p:cNvSpPr/>
            <p:nvPr/>
          </p:nvSpPr>
          <p:spPr>
            <a:xfrm>
              <a:off x="6012158" y="2852936"/>
              <a:ext cx="1728194" cy="756084"/>
            </a:xfrm>
            <a:prstGeom prst="borderCallout2">
              <a:avLst>
                <a:gd name="adj1" fmla="val 99736"/>
                <a:gd name="adj2" fmla="val 12689"/>
                <a:gd name="adj3" fmla="val 129971"/>
                <a:gd name="adj4" fmla="val -1624"/>
                <a:gd name="adj5" fmla="val 48792"/>
                <a:gd name="adj6" fmla="val -31228"/>
              </a:avLst>
            </a:prstGeom>
            <a:solidFill>
              <a:schemeClr val="bg1"/>
            </a:solidFill>
            <a:ln w="28575">
              <a:solidFill>
                <a:srgbClr val="F030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36805" y="2907812"/>
              <a:ext cx="1775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예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)</a:t>
              </a:r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매출일자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11/3</a:t>
              </a:r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일 </a:t>
              </a:r>
              <a:r>
                <a:rPr lang="ko-KR" altLang="en-US" sz="900" b="1" dirty="0" err="1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승인건이</a:t>
              </a:r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</a:t>
              </a:r>
              <a:endPara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  <a:p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  11</a:t>
              </a:r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월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7</a:t>
              </a:r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일 입금되었음을 </a:t>
              </a:r>
              <a:endPara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  <a:p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  확인 하 실수 있습니다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.</a:t>
              </a:r>
            </a:p>
            <a:p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    *</a:t>
              </a:r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수수료확인가능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*</a:t>
              </a: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3563886" y="1842259"/>
            <a:ext cx="774088" cy="890902"/>
            <a:chOff x="3563886" y="1842259"/>
            <a:chExt cx="774088" cy="890902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3563886" y="1842259"/>
              <a:ext cx="774088" cy="4994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9" name="그룹 58"/>
            <p:cNvGrpSpPr/>
            <p:nvPr/>
          </p:nvGrpSpPr>
          <p:grpSpPr>
            <a:xfrm>
              <a:off x="3563887" y="2348870"/>
              <a:ext cx="774087" cy="384291"/>
              <a:chOff x="1701975" y="2950655"/>
              <a:chExt cx="774087" cy="384291"/>
            </a:xfrm>
          </p:grpSpPr>
          <p:sp>
            <p:nvSpPr>
              <p:cNvPr id="57" name="아래로 구부러진 화살표 56"/>
              <p:cNvSpPr/>
              <p:nvPr/>
            </p:nvSpPr>
            <p:spPr>
              <a:xfrm>
                <a:off x="2068404" y="2950665"/>
                <a:ext cx="407658" cy="384281"/>
              </a:xfrm>
              <a:prstGeom prst="curved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위로 구부러진 화살표 57"/>
              <p:cNvSpPr/>
              <p:nvPr/>
            </p:nvSpPr>
            <p:spPr>
              <a:xfrm rot="10800000">
                <a:off x="1701975" y="2950655"/>
                <a:ext cx="433109" cy="384289"/>
              </a:xfrm>
              <a:prstGeom prst="curvedUp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3563886" y="1917623"/>
            <a:ext cx="93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그룹핑확인</a:t>
            </a:r>
            <a:endParaRPr lang="en-US" altLang="ko-KR" sz="9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ko-KR" altLang="en-US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페이지</a:t>
            </a:r>
            <a:r>
              <a: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3</a:t>
            </a:r>
            <a:r>
              <a:rPr lang="ko-KR" altLang="en-US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참조</a:t>
            </a:r>
            <a:endParaRPr lang="en-US" altLang="ko-KR" sz="9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145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483768" y="-18256"/>
            <a:ext cx="5943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   7-2.</a:t>
            </a:r>
            <a:r>
              <a:rPr lang="ko-KR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입금정보</a:t>
            </a:r>
            <a:endParaRPr lang="ko-KR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611560" y="1271328"/>
            <a:ext cx="4343146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입금관리 → 입금정보를 선택합니다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년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월 을 선택합니다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조회버튼을 선택하면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달력형태로 입금내역일 나옵니다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: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입금금액 및 수수료 데이터를 확인 하 실수 있습니다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4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입금금액을 더블클릭 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AutoNum type="arabicPeriod" startAt="4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: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승인일자 별로 승인금액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,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입금액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,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수수료를  확인 할 수 있습니다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AutoNum type="arabicPeriod" startAt="4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4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4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[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상 세 설 명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]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※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입금정보상세 데이터를 확인 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※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승인일자를 선택 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.(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카드사별 내역이 나옵니다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.)       (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클릭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※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카드사를 선택하면 입금정보를 확인 할 수 있습니다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        (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클릭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        ※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기준일은 </a:t>
            </a:r>
            <a:r>
              <a:rPr lang="ko-KR" altLang="en-US" sz="1000" b="1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입금일자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기준입니다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.※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5004048" y="980727"/>
            <a:ext cx="3816424" cy="53285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5107041" y="1110282"/>
            <a:ext cx="3353391" cy="800212"/>
            <a:chOff x="5107041" y="1110282"/>
            <a:chExt cx="3353391" cy="800212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1110282"/>
              <a:ext cx="2520280" cy="80021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107041" y="1405003"/>
              <a:ext cx="984579" cy="215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[1.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  <p:sp>
          <p:nvSpPr>
            <p:cNvPr id="12" name="오른쪽 화살표 11"/>
            <p:cNvSpPr/>
            <p:nvPr/>
          </p:nvSpPr>
          <p:spPr>
            <a:xfrm rot="16200000">
              <a:off x="7952958" y="1632219"/>
              <a:ext cx="280148" cy="2733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5145125" y="2091134"/>
            <a:ext cx="2700530" cy="371475"/>
            <a:chOff x="5132161" y="2301310"/>
            <a:chExt cx="2700530" cy="371475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7188" y="2301310"/>
              <a:ext cx="1905503" cy="37147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5132161" y="2356242"/>
              <a:ext cx="908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[2.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5136909" y="2574151"/>
            <a:ext cx="1690239" cy="280103"/>
            <a:chOff x="5171011" y="2156352"/>
            <a:chExt cx="1690239" cy="280103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253" y="2156352"/>
              <a:ext cx="886997" cy="280103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5171011" y="2165599"/>
              <a:ext cx="908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[3.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5154656" y="2987183"/>
            <a:ext cx="3559434" cy="1028700"/>
            <a:chOff x="5154656" y="2987183"/>
            <a:chExt cx="3559434" cy="1028700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1" y="2987183"/>
              <a:ext cx="2773939" cy="10287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5154656" y="3299047"/>
              <a:ext cx="908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[4.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6741337" y="3299047"/>
              <a:ext cx="523875" cy="612104"/>
              <a:chOff x="6790837" y="3683926"/>
              <a:chExt cx="523875" cy="612104"/>
            </a:xfrm>
          </p:grpSpPr>
          <p:sp>
            <p:nvSpPr>
              <p:cNvPr id="23" name="오른쪽 화살표 22"/>
              <p:cNvSpPr/>
              <p:nvPr/>
            </p:nvSpPr>
            <p:spPr>
              <a:xfrm rot="16200000">
                <a:off x="6748024" y="3726739"/>
                <a:ext cx="609502" cy="523875"/>
              </a:xfrm>
              <a:prstGeom prst="rightArrow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894486" y="371125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600" b="1" dirty="0" smtClean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선</a:t>
                </a:r>
                <a:endParaRPr lang="en-US" altLang="ko-KR" sz="1600" b="1" dirty="0" smtClean="0">
                  <a:latin typeface="HY얕은샘물M" panose="02030600000101010101" pitchFamily="18" charset="-127"/>
                  <a:ea typeface="HY얕은샘물M" panose="02030600000101010101" pitchFamily="18" charset="-127"/>
                </a:endParaRPr>
              </a:p>
              <a:p>
                <a:r>
                  <a:rPr lang="ko-KR" altLang="en-US" sz="1600" b="1" dirty="0" err="1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택</a:t>
                </a:r>
                <a:endParaRPr lang="ko-KR" altLang="en-US" sz="1600" b="1" dirty="0">
                  <a:latin typeface="HY얕은샘물M" panose="02030600000101010101" pitchFamily="18" charset="-127"/>
                  <a:ea typeface="HY얕은샘물M" panose="02030600000101010101" pitchFamily="18" charset="-127"/>
                </a:endParaRPr>
              </a:p>
            </p:txBody>
          </p:sp>
        </p:grpSp>
      </p:grpSp>
      <p:grpSp>
        <p:nvGrpSpPr>
          <p:cNvPr id="28" name="그룹 27"/>
          <p:cNvGrpSpPr/>
          <p:nvPr/>
        </p:nvGrpSpPr>
        <p:grpSpPr>
          <a:xfrm>
            <a:off x="5076056" y="4050924"/>
            <a:ext cx="3638035" cy="1970364"/>
            <a:chOff x="5201255" y="4050924"/>
            <a:chExt cx="3512836" cy="1970364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255" y="4293096"/>
              <a:ext cx="3512836" cy="172819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6329782" y="4050924"/>
              <a:ext cx="13469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/>
                <a:t>[</a:t>
              </a:r>
              <a:r>
                <a:rPr lang="ko-KR" altLang="en-US" sz="1000" b="1" dirty="0" smtClean="0"/>
                <a:t>입금정보상세내역</a:t>
              </a:r>
              <a:r>
                <a:rPr lang="en-US" altLang="ko-KR" sz="1000" b="1" dirty="0" smtClean="0"/>
                <a:t>]</a:t>
              </a:r>
              <a:endParaRPr lang="ko-KR" altLang="en-US" sz="1000" b="1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68045" y="5143475"/>
            <a:ext cx="228600" cy="1714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68045" y="4783435"/>
            <a:ext cx="228600" cy="1714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85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7"/>
            <a:ext cx="8712968" cy="5112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597630" y="-99392"/>
            <a:ext cx="5943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8-1.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가맹점별채권내역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당월입금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115616" y="1988841"/>
            <a:ext cx="1008112" cy="436154"/>
            <a:chOff x="1115616" y="1988841"/>
            <a:chExt cx="1008112" cy="436154"/>
          </a:xfrm>
        </p:grpSpPr>
        <p:sp>
          <p:nvSpPr>
            <p:cNvPr id="9" name="모서리가 둥근 사각형 설명선 8"/>
            <p:cNvSpPr/>
            <p:nvPr/>
          </p:nvSpPr>
          <p:spPr>
            <a:xfrm>
              <a:off x="1115616" y="1988841"/>
              <a:ext cx="1008112" cy="436154"/>
            </a:xfrm>
            <a:prstGeom prst="wedgeRoundRectCallou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9622" y="2091502"/>
              <a:ext cx="9001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총 승인금액</a:t>
              </a:r>
              <a:endParaRPr lang="ko-KR" altLang="en-US" sz="900" b="1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2739650" y="2016257"/>
            <a:ext cx="1170130" cy="436154"/>
            <a:chOff x="2739650" y="2016257"/>
            <a:chExt cx="1170130" cy="436154"/>
          </a:xfrm>
        </p:grpSpPr>
        <p:sp>
          <p:nvSpPr>
            <p:cNvPr id="10" name="모서리가 둥근 사각형 설명선 9"/>
            <p:cNvSpPr/>
            <p:nvPr/>
          </p:nvSpPr>
          <p:spPr>
            <a:xfrm>
              <a:off x="2771800" y="2016257"/>
              <a:ext cx="1008112" cy="436154"/>
            </a:xfrm>
            <a:prstGeom prst="wedgeRoundRectCallou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39650" y="2095347"/>
              <a:ext cx="117013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입금완료금액</a:t>
              </a:r>
              <a:endParaRPr lang="ko-KR" altLang="en-US" sz="900" b="1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4629065" y="2019382"/>
            <a:ext cx="1170130" cy="436154"/>
            <a:chOff x="4521940" y="2016257"/>
            <a:chExt cx="1170130" cy="436154"/>
          </a:xfrm>
        </p:grpSpPr>
        <p:sp>
          <p:nvSpPr>
            <p:cNvPr id="11" name="모서리가 둥근 사각형 설명선 10"/>
            <p:cNvSpPr/>
            <p:nvPr/>
          </p:nvSpPr>
          <p:spPr>
            <a:xfrm>
              <a:off x="4602949" y="2016257"/>
              <a:ext cx="1008112" cy="436154"/>
            </a:xfrm>
            <a:prstGeom prst="wedgeRoundRectCallou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21940" y="2118918"/>
              <a:ext cx="117013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 입금예정금액</a:t>
              </a:r>
              <a:endParaRPr lang="ko-KR" altLang="en-US" sz="900" b="1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7380312" y="1412777"/>
            <a:ext cx="969370" cy="576064"/>
            <a:chOff x="7164288" y="1344875"/>
            <a:chExt cx="969370" cy="576064"/>
          </a:xfrm>
        </p:grpSpPr>
        <p:sp>
          <p:nvSpPr>
            <p:cNvPr id="6" name="구름 모양 설명선 5"/>
            <p:cNvSpPr/>
            <p:nvPr/>
          </p:nvSpPr>
          <p:spPr>
            <a:xfrm>
              <a:off x="7164288" y="1344875"/>
              <a:ext cx="936104" cy="576064"/>
            </a:xfrm>
            <a:prstGeom prst="cloudCallou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33558" y="1517491"/>
              <a:ext cx="9001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[</a:t>
              </a:r>
              <a:r>
                <a:rPr lang="ko-KR" altLang="en-US" sz="900" b="1" dirty="0" err="1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당월선택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]</a:t>
              </a:r>
              <a:endParaRPr lang="ko-KR" altLang="en-US" sz="900" b="1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76623"/>
            <a:ext cx="3238326" cy="18821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설명선 2 19"/>
          <p:cNvSpPr/>
          <p:nvPr/>
        </p:nvSpPr>
        <p:spPr>
          <a:xfrm>
            <a:off x="4097776" y="4470488"/>
            <a:ext cx="1482336" cy="614696"/>
          </a:xfrm>
          <a:prstGeom prst="borderCallout2">
            <a:avLst>
              <a:gd name="adj1" fmla="val 99736"/>
              <a:gd name="adj2" fmla="val 12689"/>
              <a:gd name="adj3" fmla="val 129971"/>
              <a:gd name="adj4" fmla="val -1624"/>
              <a:gd name="adj5" fmla="val 59417"/>
              <a:gd name="adj6" fmla="val -36185"/>
            </a:avLst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103151" y="4525364"/>
            <a:ext cx="150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그룹핑</a:t>
            </a:r>
            <a:r>
              <a:rPr lang="ko-KR" altLang="en-US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을 하면 카드사</a:t>
            </a:r>
            <a:endParaRPr lang="en-US" altLang="ko-KR" sz="9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ko-KR" altLang="en-US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별로 입금내역을 확인 </a:t>
            </a:r>
            <a:endParaRPr lang="en-US" altLang="ko-KR" sz="9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ko-KR" altLang="en-US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할 수 있습니다</a:t>
            </a:r>
            <a:r>
              <a: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endParaRPr lang="en-US" altLang="ko-KR" sz="9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1335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619672" y="-90264"/>
            <a:ext cx="5943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8-2.</a:t>
            </a:r>
            <a:r>
              <a:rPr lang="ko-KR" alt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가맹점별채권내역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익월입금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568952" cy="518457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그룹 5"/>
          <p:cNvGrpSpPr/>
          <p:nvPr/>
        </p:nvGrpSpPr>
        <p:grpSpPr>
          <a:xfrm>
            <a:off x="7893344" y="1412777"/>
            <a:ext cx="969370" cy="576064"/>
            <a:chOff x="7164288" y="1344875"/>
            <a:chExt cx="969370" cy="576064"/>
          </a:xfrm>
        </p:grpSpPr>
        <p:sp>
          <p:nvSpPr>
            <p:cNvPr id="7" name="구름 모양 설명선 6"/>
            <p:cNvSpPr/>
            <p:nvPr/>
          </p:nvSpPr>
          <p:spPr>
            <a:xfrm>
              <a:off x="7164288" y="1344875"/>
              <a:ext cx="936104" cy="576064"/>
            </a:xfrm>
            <a:prstGeom prst="cloudCallou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3558" y="1517491"/>
              <a:ext cx="9001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[</a:t>
              </a:r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익월선택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]</a:t>
              </a:r>
              <a:endParaRPr lang="ko-KR" altLang="en-US" sz="900" b="1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555776" y="4509120"/>
            <a:ext cx="1825656" cy="1296144"/>
            <a:chOff x="2555776" y="4509120"/>
            <a:chExt cx="1825656" cy="1296144"/>
          </a:xfrm>
        </p:grpSpPr>
        <p:sp>
          <p:nvSpPr>
            <p:cNvPr id="14" name="왼쪽 대괄호 13"/>
            <p:cNvSpPr/>
            <p:nvPr/>
          </p:nvSpPr>
          <p:spPr>
            <a:xfrm>
              <a:off x="2555776" y="5301208"/>
              <a:ext cx="792088" cy="504056"/>
            </a:xfrm>
            <a:prstGeom prst="leftBracket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왼쪽 대괄호 14"/>
            <p:cNvSpPr/>
            <p:nvPr/>
          </p:nvSpPr>
          <p:spPr>
            <a:xfrm flipH="1">
              <a:off x="3347863" y="5301208"/>
              <a:ext cx="878143" cy="504056"/>
            </a:xfrm>
            <a:prstGeom prst="leftBracket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형 설명선 15"/>
            <p:cNvSpPr/>
            <p:nvPr/>
          </p:nvSpPr>
          <p:spPr>
            <a:xfrm>
              <a:off x="3059832" y="4509120"/>
              <a:ext cx="1321600" cy="792088"/>
            </a:xfrm>
            <a:prstGeom prst="wedgeEllipseCallou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99334" y="4651248"/>
            <a:ext cx="12820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</a:t>
            </a:r>
            <a:r>
              <a:rPr lang="ko-KR" altLang="en-US" sz="90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익월선택시</a:t>
            </a:r>
            <a:endParaRPr lang="en-US" altLang="ko-KR" sz="9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ko-KR" altLang="en-US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매출일자 </a:t>
            </a:r>
            <a:r>
              <a: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&amp; </a:t>
            </a:r>
            <a:r>
              <a:rPr lang="ko-KR" altLang="en-US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입금일자 </a:t>
            </a:r>
            <a:endParaRPr lang="en-US" altLang="ko-KR" sz="9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ko-KR" altLang="en-US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9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 </a:t>
            </a:r>
            <a:r>
              <a:rPr lang="ko-KR" altLang="en-US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꼭 확인 하세요</a:t>
            </a:r>
            <a:endParaRPr lang="ko-KR" altLang="en-US" sz="9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3" name="설명선 3 2"/>
          <p:cNvSpPr/>
          <p:nvPr/>
        </p:nvSpPr>
        <p:spPr>
          <a:xfrm>
            <a:off x="5436096" y="2636912"/>
            <a:ext cx="2088232" cy="646331"/>
          </a:xfrm>
          <a:prstGeom prst="borderCallout3">
            <a:avLst>
              <a:gd name="adj1" fmla="val 18750"/>
              <a:gd name="adj2" fmla="val 47"/>
              <a:gd name="adj3" fmla="val 18750"/>
              <a:gd name="adj4" fmla="val -16667"/>
              <a:gd name="adj5" fmla="val 100000"/>
              <a:gd name="adj6" fmla="val -7523"/>
              <a:gd name="adj7" fmla="val 73061"/>
              <a:gd name="adj8" fmla="val -10321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508104" y="263691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가맹점번호는 해당매장의 카드사 </a:t>
            </a:r>
            <a:endParaRPr lang="en-US" altLang="ko-KR" sz="9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ko-KR" altLang="en-US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와 가맹된 고유번호입니다</a:t>
            </a:r>
            <a:r>
              <a: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en-US" altLang="ko-KR" sz="9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900" b="1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*</a:t>
            </a:r>
            <a:r>
              <a:rPr lang="ko-KR" altLang="en-US" sz="900" b="1" u="sng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카드사와 통화 시 가맹점번호 를 </a:t>
            </a:r>
            <a:endParaRPr lang="en-US" altLang="ko-KR" sz="900" b="1" u="sng" dirty="0" smtClean="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ko-KR" altLang="en-US" sz="900" b="1" u="sng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알아</a:t>
            </a:r>
            <a:r>
              <a:rPr lang="en-US" altLang="ko-KR" sz="900" b="1" u="sng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900" b="1" u="sng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두 셔야 합니다</a:t>
            </a:r>
            <a:r>
              <a:rPr lang="en-US" altLang="ko-KR" sz="900" b="1" u="sng" dirty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7775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475656" y="-99392"/>
            <a:ext cx="5943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     8-3.</a:t>
            </a:r>
            <a:r>
              <a:rPr lang="ko-KR" alt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가맹점별채권내</a:t>
            </a:r>
            <a:r>
              <a:rPr lang="ko-KR" alt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역</a:t>
            </a:r>
            <a:endParaRPr lang="ko-KR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667828" y="1352304"/>
            <a:ext cx="3544131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입금 관리 → </a:t>
            </a:r>
            <a:r>
              <a:rPr lang="ko-KR" altLang="en-US" sz="100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가맹점별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채권현황을 선택 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년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00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매출월을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선택합니다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.(</a:t>
            </a:r>
            <a:r>
              <a:rPr lang="ko-KR" altLang="en-US" sz="100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한달기준입니다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조회버튼을 클릭합니다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매출이 생성되면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엑셀저장 및 프린터를 할 수 있습니다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u="sng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※ EDC</a:t>
            </a:r>
            <a:r>
              <a:rPr lang="ko-KR" altLang="en-US" sz="1000" b="1" u="sng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란</a:t>
            </a:r>
            <a:r>
              <a:rPr lang="en-US" altLang="ko-KR" sz="1000" b="1" u="sng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000" b="1" u="sng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카드사측에서 매장점주님의 통장으로</a:t>
            </a:r>
            <a:endParaRPr lang="en-US" altLang="ko-KR" sz="1000" b="1" u="sng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ko-KR" altLang="en-US" sz="1000" b="1" u="sng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en-US" altLang="ko-KR" sz="1000" b="1" u="sng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ko-KR" altLang="en-US" sz="1000" b="1" u="sng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자동입금을 해주는 방식이므로</a:t>
            </a:r>
            <a:r>
              <a:rPr lang="en-US" altLang="ko-KR" sz="1000" b="1" u="sng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000" b="1" u="sng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당사 매출정산시스템에는</a:t>
            </a:r>
            <a:endParaRPr lang="en-US" altLang="ko-KR" sz="1000" b="1" u="sng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u="sng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ko-KR" altLang="en-US" sz="1000" b="1" u="sng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신용카드승인내역만 있을 뿐</a:t>
            </a:r>
            <a:r>
              <a:rPr lang="en-US" altLang="ko-KR" sz="1000" b="1" u="sng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000" b="1" u="sng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입금내역을 없습니다</a:t>
            </a:r>
            <a:r>
              <a:rPr lang="en-US" altLang="ko-KR" sz="1000" b="1" u="sng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endParaRPr lang="en-US" altLang="ko-KR" sz="1000" b="1" u="sng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9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467544" y="4005064"/>
            <a:ext cx="3456384" cy="1892826"/>
            <a:chOff x="467544" y="4005064"/>
            <a:chExt cx="3456384" cy="1892826"/>
          </a:xfrm>
        </p:grpSpPr>
        <p:sp>
          <p:nvSpPr>
            <p:cNvPr id="6" name="TextBox 31"/>
            <p:cNvSpPr txBox="1">
              <a:spLocks noChangeArrowheads="1"/>
            </p:cNvSpPr>
            <p:nvPr/>
          </p:nvSpPr>
          <p:spPr bwMode="auto">
            <a:xfrm>
              <a:off x="467544" y="4005064"/>
              <a:ext cx="3456384" cy="189282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[</a:t>
              </a:r>
              <a:r>
                <a:rPr lang="ko-KR" altLang="en-US" sz="900" dirty="0" err="1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당월입금선택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] </a:t>
              </a: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ko-KR" sz="900" dirty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-</a:t>
              </a:r>
              <a:r>
                <a:rPr lang="ko-KR" altLang="en-US" sz="900" dirty="0" err="1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당월입금이란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? 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해당 월에 입금된 내역 입니다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.</a:t>
              </a: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ko-KR" sz="900" dirty="0" smtClean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   예시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: 9</a:t>
              </a:r>
              <a:r>
                <a:rPr lang="ko-KR" altLang="en-US" sz="900" dirty="0" err="1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월달에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 승인된 내역이 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9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월에 입금된 내역입니다</a:t>
              </a:r>
              <a:endParaRPr lang="en-US" altLang="ko-KR" sz="900" dirty="0" smtClean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ko-KR" sz="900" dirty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※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총거래금액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: 9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월 전체 </a:t>
              </a:r>
              <a:r>
                <a:rPr lang="ko-KR" altLang="en-US" sz="900" b="1" dirty="0" smtClean="0">
                  <a:solidFill>
                    <a:srgbClr val="FF0000"/>
                  </a:solidFill>
                  <a:latin typeface="HY나무B" panose="02030600000101010101" pitchFamily="18" charset="-127"/>
                  <a:ea typeface="HY나무B" panose="02030600000101010101" pitchFamily="18" charset="-127"/>
                </a:rPr>
                <a:t>승인금액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 입니다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.</a:t>
              </a: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ko-KR" sz="900" dirty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※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입금확정금액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: 9</a:t>
              </a:r>
              <a:r>
                <a:rPr lang="ko-KR" altLang="en-US" sz="900" dirty="0" err="1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월달에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 </a:t>
              </a:r>
              <a:r>
                <a:rPr lang="ko-KR" altLang="en-US" sz="900" b="1" dirty="0" smtClean="0">
                  <a:solidFill>
                    <a:srgbClr val="FF0000"/>
                  </a:solidFill>
                  <a:latin typeface="HY나무B" panose="02030600000101010101" pitchFamily="18" charset="-127"/>
                  <a:ea typeface="HY나무B" panose="02030600000101010101" pitchFamily="18" charset="-127"/>
                </a:rPr>
                <a:t>입금된</a:t>
              </a:r>
              <a:r>
                <a:rPr lang="ko-KR" altLang="en-US" sz="900" dirty="0" smtClean="0">
                  <a:solidFill>
                    <a:srgbClr val="FF0000"/>
                  </a:solidFill>
                  <a:latin typeface="HY나무B" panose="02030600000101010101" pitchFamily="18" charset="-127"/>
                  <a:ea typeface="HY나무B" panose="02030600000101010101" pitchFamily="18" charset="-127"/>
                </a:rPr>
                <a:t> 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금액 입니다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.</a:t>
              </a: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ko-KR" sz="900" dirty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※</a:t>
              </a:r>
              <a:r>
                <a:rPr lang="ko-KR" altLang="en-US" sz="900" dirty="0" err="1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미입금확정금액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: 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다음달 </a:t>
              </a:r>
              <a:r>
                <a:rPr lang="ko-KR" altLang="en-US" sz="900" b="1" dirty="0" smtClean="0">
                  <a:solidFill>
                    <a:srgbClr val="FF0000"/>
                  </a:solidFill>
                  <a:latin typeface="HY나무B" panose="02030600000101010101" pitchFamily="18" charset="-127"/>
                  <a:ea typeface="HY나무B" panose="02030600000101010101" pitchFamily="18" charset="-127"/>
                </a:rPr>
                <a:t>입금예정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인 금액 입니다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.</a:t>
              </a: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ko-KR" sz="900" dirty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※</a:t>
              </a:r>
              <a:r>
                <a:rPr lang="ko-KR" altLang="en-US" sz="900" dirty="0" err="1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비씨카드는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 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EDC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가맹으로 승인금액에 </a:t>
              </a:r>
              <a:r>
                <a:rPr lang="en-US" altLang="ko-KR" sz="900" b="1" dirty="0" smtClean="0">
                  <a:solidFill>
                    <a:srgbClr val="FF0000"/>
                  </a:solidFill>
                  <a:latin typeface="HY나무B" panose="02030600000101010101" pitchFamily="18" charset="-127"/>
                  <a:ea typeface="HY나무B" panose="02030600000101010101" pitchFamily="18" charset="-127"/>
                </a:rPr>
                <a:t>[</a:t>
              </a:r>
              <a:r>
                <a:rPr lang="ko-KR" altLang="en-US" sz="900" b="1" dirty="0" smtClean="0">
                  <a:solidFill>
                    <a:srgbClr val="FF0000"/>
                  </a:solidFill>
                  <a:latin typeface="HY나무B" panose="02030600000101010101" pitchFamily="18" charset="-127"/>
                  <a:ea typeface="HY나무B" panose="02030600000101010101" pitchFamily="18" charset="-127"/>
                </a:rPr>
                <a:t>미포함</a:t>
              </a:r>
              <a:r>
                <a:rPr lang="en-US" altLang="ko-KR" sz="900" b="1" dirty="0" smtClean="0">
                  <a:solidFill>
                    <a:srgbClr val="FF0000"/>
                  </a:solidFill>
                  <a:latin typeface="HY나무B" panose="02030600000101010101" pitchFamily="18" charset="-127"/>
                  <a:ea typeface="HY나무B" panose="02030600000101010101" pitchFamily="18" charset="-127"/>
                </a:rPr>
                <a:t>]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 입니다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.</a:t>
              </a:r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058" y="4276404"/>
              <a:ext cx="712135" cy="2421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1" name="그룹 20"/>
          <p:cNvGrpSpPr/>
          <p:nvPr/>
        </p:nvGrpSpPr>
        <p:grpSpPr>
          <a:xfrm>
            <a:off x="4644008" y="4005063"/>
            <a:ext cx="3824523" cy="1892826"/>
            <a:chOff x="5148064" y="4261668"/>
            <a:chExt cx="3320467" cy="1549232"/>
          </a:xfrm>
        </p:grpSpPr>
        <p:sp>
          <p:nvSpPr>
            <p:cNvPr id="8" name="TextBox 31"/>
            <p:cNvSpPr txBox="1">
              <a:spLocks noChangeArrowheads="1"/>
            </p:cNvSpPr>
            <p:nvPr/>
          </p:nvSpPr>
          <p:spPr bwMode="auto">
            <a:xfrm>
              <a:off x="5148064" y="4261668"/>
              <a:ext cx="3320467" cy="15492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[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익월입금선택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] </a:t>
              </a: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ko-KR" sz="900" dirty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-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익월입금이란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? 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다음 월에 입금될 내역입니다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.</a:t>
              </a: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ko-KR" sz="900" dirty="0" smtClean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   예시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: 9</a:t>
              </a:r>
              <a:r>
                <a:rPr lang="ko-KR" altLang="en-US" sz="900" dirty="0" err="1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월달에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 승인된 내역이 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10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월에 입금된 내역입니다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.</a:t>
              </a: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ko-KR" sz="900" dirty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※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총거래금액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: 9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월 전체 </a:t>
              </a:r>
              <a:r>
                <a:rPr lang="ko-KR" altLang="en-US" sz="900" b="1" dirty="0" smtClean="0">
                  <a:solidFill>
                    <a:srgbClr val="FF0000"/>
                  </a:solidFill>
                  <a:latin typeface="HY나무B" panose="02030600000101010101" pitchFamily="18" charset="-127"/>
                  <a:ea typeface="HY나무B" panose="02030600000101010101" pitchFamily="18" charset="-127"/>
                </a:rPr>
                <a:t>승인금액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 입니다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.</a:t>
              </a: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ko-KR" sz="900" dirty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※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입금확정금액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: 10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월에 </a:t>
              </a:r>
              <a:r>
                <a:rPr lang="ko-KR" altLang="en-US" sz="900" b="1" dirty="0" smtClean="0">
                  <a:solidFill>
                    <a:srgbClr val="FF0000"/>
                  </a:solidFill>
                  <a:latin typeface="HY나무B" panose="02030600000101010101" pitchFamily="18" charset="-127"/>
                  <a:ea typeface="HY나무B" panose="02030600000101010101" pitchFamily="18" charset="-127"/>
                </a:rPr>
                <a:t>입금될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 금액입니다</a:t>
              </a:r>
              <a:r>
                <a:rPr lang="en-US" altLang="ko-KR" sz="900" b="1" dirty="0" smtClean="0">
                  <a:solidFill>
                    <a:srgbClr val="0070C0"/>
                  </a:solidFill>
                  <a:latin typeface="HY나무B" panose="02030600000101010101" pitchFamily="18" charset="-127"/>
                  <a:ea typeface="HY나무B" panose="02030600000101010101" pitchFamily="18" charset="-127"/>
                </a:rPr>
                <a:t> [</a:t>
              </a:r>
              <a:r>
                <a:rPr lang="ko-KR" altLang="en-US" sz="900" b="1" dirty="0" smtClean="0">
                  <a:solidFill>
                    <a:srgbClr val="0070C0"/>
                  </a:solidFill>
                  <a:latin typeface="HY나무B" panose="02030600000101010101" pitchFamily="18" charset="-127"/>
                  <a:ea typeface="HY나무B" panose="02030600000101010101" pitchFamily="18" charset="-127"/>
                </a:rPr>
                <a:t>매출일자</a:t>
              </a:r>
              <a:r>
                <a:rPr lang="en-US" altLang="ko-KR" sz="900" b="1" dirty="0" smtClean="0">
                  <a:solidFill>
                    <a:srgbClr val="0070C0"/>
                  </a:solidFill>
                  <a:latin typeface="HY나무B" panose="02030600000101010101" pitchFamily="18" charset="-127"/>
                  <a:ea typeface="HY나무B" panose="02030600000101010101" pitchFamily="18" charset="-127"/>
                </a:rPr>
                <a:t>/</a:t>
              </a:r>
              <a:r>
                <a:rPr lang="ko-KR" altLang="en-US" sz="900" b="1" dirty="0" smtClean="0">
                  <a:solidFill>
                    <a:srgbClr val="0070C0"/>
                  </a:solidFill>
                  <a:latin typeface="HY나무B" panose="02030600000101010101" pitchFamily="18" charset="-127"/>
                  <a:ea typeface="HY나무B" panose="02030600000101010101" pitchFamily="18" charset="-127"/>
                </a:rPr>
                <a:t>입금일자확인</a:t>
              </a:r>
              <a:r>
                <a:rPr lang="en-US" altLang="ko-KR" sz="900" b="1" dirty="0" smtClean="0">
                  <a:solidFill>
                    <a:srgbClr val="0070C0"/>
                  </a:solidFill>
                  <a:latin typeface="HY나무B" panose="02030600000101010101" pitchFamily="18" charset="-127"/>
                  <a:ea typeface="HY나무B" panose="02030600000101010101" pitchFamily="18" charset="-127"/>
                </a:rPr>
                <a:t>]</a:t>
              </a: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ko-KR" sz="900" b="1" dirty="0">
                <a:solidFill>
                  <a:srgbClr val="0070C0"/>
                </a:solidFill>
                <a:latin typeface="HY나무B" panose="02030600000101010101" pitchFamily="18" charset="-127"/>
                <a:ea typeface="HY나무B" panose="02030600000101010101" pitchFamily="18" charset="-127"/>
              </a:endParaRP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※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모든 거래내역은 매출일자 기준입니다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.</a:t>
              </a: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ko-KR" sz="900" dirty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※</a:t>
              </a:r>
              <a:r>
                <a:rPr lang="ko-KR" altLang="en-US" sz="900" dirty="0" err="1">
                  <a:latin typeface="HY나무B" panose="02030600000101010101" pitchFamily="18" charset="-127"/>
                  <a:ea typeface="HY나무B" panose="02030600000101010101" pitchFamily="18" charset="-127"/>
                </a:rPr>
                <a:t>비씨카드는</a:t>
              </a:r>
              <a:r>
                <a:rPr lang="ko-KR" altLang="en-US" sz="900" dirty="0">
                  <a:latin typeface="HY나무B" panose="02030600000101010101" pitchFamily="18" charset="-127"/>
                  <a:ea typeface="HY나무B" panose="02030600000101010101" pitchFamily="18" charset="-127"/>
                </a:rPr>
                <a:t> </a:t>
              </a:r>
              <a:r>
                <a:rPr lang="en-US" altLang="ko-KR" sz="900" dirty="0">
                  <a:latin typeface="HY나무B" panose="02030600000101010101" pitchFamily="18" charset="-127"/>
                  <a:ea typeface="HY나무B" panose="02030600000101010101" pitchFamily="18" charset="-127"/>
                </a:rPr>
                <a:t>EDC</a:t>
              </a:r>
              <a:r>
                <a:rPr lang="ko-KR" altLang="en-US" sz="900" dirty="0">
                  <a:latin typeface="HY나무B" panose="02030600000101010101" pitchFamily="18" charset="-127"/>
                  <a:ea typeface="HY나무B" panose="02030600000101010101" pitchFamily="18" charset="-127"/>
                </a:rPr>
                <a:t>가맹으로 승인금액에 </a:t>
              </a:r>
              <a:r>
                <a:rPr lang="en-US" altLang="ko-KR" sz="900" b="1" dirty="0" smtClean="0">
                  <a:solidFill>
                    <a:srgbClr val="FF0000"/>
                  </a:solidFill>
                  <a:latin typeface="HY나무B" panose="02030600000101010101" pitchFamily="18" charset="-127"/>
                  <a:ea typeface="HY나무B" panose="02030600000101010101" pitchFamily="18" charset="-127"/>
                </a:rPr>
                <a:t>[</a:t>
              </a:r>
              <a:r>
                <a:rPr lang="ko-KR" altLang="en-US" sz="900" b="1" dirty="0" smtClean="0">
                  <a:solidFill>
                    <a:srgbClr val="FF0000"/>
                  </a:solidFill>
                  <a:latin typeface="HY나무B" panose="02030600000101010101" pitchFamily="18" charset="-127"/>
                  <a:ea typeface="HY나무B" panose="02030600000101010101" pitchFamily="18" charset="-127"/>
                </a:rPr>
                <a:t>미포함</a:t>
              </a:r>
              <a:r>
                <a:rPr lang="en-US" altLang="ko-KR" sz="900" b="1" dirty="0" smtClean="0">
                  <a:solidFill>
                    <a:srgbClr val="FF0000"/>
                  </a:solidFill>
                  <a:latin typeface="HY나무B" panose="02030600000101010101" pitchFamily="18" charset="-127"/>
                  <a:ea typeface="HY나무B" panose="02030600000101010101" pitchFamily="18" charset="-127"/>
                </a:rPr>
                <a:t>]</a:t>
              </a:r>
              <a:r>
                <a:rPr lang="ko-KR" altLang="en-US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 </a:t>
              </a:r>
              <a:r>
                <a:rPr lang="ko-KR" altLang="en-US" sz="900" dirty="0">
                  <a:latin typeface="HY나무B" panose="02030600000101010101" pitchFamily="18" charset="-127"/>
                  <a:ea typeface="HY나무B" panose="02030600000101010101" pitchFamily="18" charset="-127"/>
                </a:rPr>
                <a:t>입니다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.</a:t>
              </a:r>
              <a:endParaRPr lang="en-US" altLang="ko-KR" sz="900" dirty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017" y="4483653"/>
              <a:ext cx="685800" cy="20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0" name="모서리가 둥근 직사각형 9"/>
          <p:cNvSpPr/>
          <p:nvPr/>
        </p:nvSpPr>
        <p:spPr>
          <a:xfrm>
            <a:off x="4733604" y="1313946"/>
            <a:ext cx="3816424" cy="2448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5012781" y="1515866"/>
            <a:ext cx="3178089" cy="809738"/>
            <a:chOff x="5379713" y="1118939"/>
            <a:chExt cx="2920592" cy="809738"/>
          </a:xfrm>
        </p:grpSpPr>
        <p:sp>
          <p:nvSpPr>
            <p:cNvPr id="12" name="TextBox 11"/>
            <p:cNvSpPr txBox="1"/>
            <p:nvPr/>
          </p:nvSpPr>
          <p:spPr>
            <a:xfrm>
              <a:off x="5379713" y="1376459"/>
              <a:ext cx="984579" cy="215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[1.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956" y="1118939"/>
              <a:ext cx="2094349" cy="80973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" name="아래쪽 화살표 2"/>
            <p:cNvSpPr/>
            <p:nvPr/>
          </p:nvSpPr>
          <p:spPr>
            <a:xfrm>
              <a:off x="7596336" y="1448495"/>
              <a:ext cx="216024" cy="32432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5096196" y="2570014"/>
            <a:ext cx="3094675" cy="371475"/>
            <a:chOff x="5188535" y="2301310"/>
            <a:chExt cx="3094675" cy="371475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210" y="2301310"/>
              <a:ext cx="2279000" cy="37147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5188535" y="2372209"/>
              <a:ext cx="908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[2.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5092761" y="3194465"/>
            <a:ext cx="3098110" cy="301810"/>
            <a:chOff x="5232545" y="2630377"/>
            <a:chExt cx="3098110" cy="301810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1655" y="2636912"/>
              <a:ext cx="2279000" cy="29527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5232545" y="2630377"/>
              <a:ext cx="908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[3.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7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547664" y="-99392"/>
            <a:ext cx="5943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     9-1.</a:t>
            </a:r>
            <a:r>
              <a:rPr lang="ko-KR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부가세조회방</a:t>
            </a:r>
            <a:r>
              <a:rPr lang="ko-KR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법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518071" cy="518457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1655676" y="2204864"/>
            <a:ext cx="936104" cy="720080"/>
            <a:chOff x="1655676" y="2204864"/>
            <a:chExt cx="936104" cy="720080"/>
          </a:xfrm>
        </p:grpSpPr>
        <p:sp>
          <p:nvSpPr>
            <p:cNvPr id="7" name="오른쪽 화살표 설명선 6"/>
            <p:cNvSpPr/>
            <p:nvPr/>
          </p:nvSpPr>
          <p:spPr>
            <a:xfrm rot="16200000">
              <a:off x="1763688" y="2096852"/>
              <a:ext cx="720080" cy="936104"/>
            </a:xfrm>
            <a:prstGeom prst="rightArrowCallou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7227" y="2492896"/>
              <a:ext cx="896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사업자번호 </a:t>
              </a:r>
              <a:endPara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  <a:p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입력하세요</a:t>
              </a:r>
              <a:endParaRPr lang="ko-KR" altLang="en-US" sz="900" b="1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15816" y="4581128"/>
            <a:ext cx="40324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900" b="1" dirty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※</a:t>
            </a:r>
            <a:r>
              <a:rPr lang="ko-KR" altLang="en-US" sz="900" b="1" dirty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부가세 달에만 조회 가능 합니다</a:t>
            </a:r>
            <a:r>
              <a:rPr lang="en-US" altLang="ko-KR" sz="900" b="1" dirty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 (1</a:t>
            </a:r>
            <a:r>
              <a:rPr lang="ko-KR" altLang="en-US" sz="900" b="1" dirty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분기</a:t>
            </a:r>
            <a:r>
              <a:rPr lang="en-US" altLang="ko-KR" sz="900" b="1" dirty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(7</a:t>
            </a:r>
            <a:r>
              <a:rPr lang="ko-KR" altLang="en-US" sz="900" b="1" dirty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월</a:t>
            </a:r>
            <a:r>
              <a:rPr lang="en-US" altLang="ko-KR" sz="900" b="1" dirty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), 2</a:t>
            </a:r>
            <a:r>
              <a:rPr lang="ko-KR" altLang="en-US" sz="900" b="1" dirty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분기</a:t>
            </a:r>
            <a:r>
              <a:rPr lang="en-US" altLang="ko-KR" sz="900" b="1" dirty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(1</a:t>
            </a:r>
            <a:r>
              <a:rPr lang="ko-KR" altLang="en-US" sz="900" b="1" dirty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월</a:t>
            </a:r>
            <a:r>
              <a:rPr lang="en-US" altLang="ko-KR" sz="900" b="1" dirty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 </a:t>
            </a:r>
            <a:r>
              <a:rPr lang="ko-KR" altLang="en-US" sz="900" b="1" dirty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기간</a:t>
            </a:r>
            <a:r>
              <a:rPr lang="en-US" altLang="ko-KR" sz="900" b="1" dirty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pPr>
              <a:spcBef>
                <a:spcPct val="0"/>
              </a:spcBef>
              <a:defRPr/>
            </a:pPr>
            <a:endParaRPr lang="en-US" altLang="ko-KR" sz="900" b="1" dirty="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ko-KR" sz="900" b="1" dirty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※</a:t>
            </a:r>
            <a:r>
              <a:rPr lang="ko-KR" altLang="en-US" sz="900" b="1" dirty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부가세자료 요청 시 당사로 연락 주시면 됩니다</a:t>
            </a:r>
            <a:r>
              <a:rPr lang="en-US" altLang="ko-KR" sz="900" b="1" dirty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>
              <a:spcBef>
                <a:spcPct val="0"/>
              </a:spcBef>
              <a:defRPr/>
            </a:pPr>
            <a:endParaRPr lang="en-US" altLang="ko-KR" sz="900" b="1" dirty="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ko-KR" sz="900" b="1" dirty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※</a:t>
            </a:r>
            <a:r>
              <a:rPr lang="ko-KR" altLang="en-US" sz="900" b="1" dirty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부가세 자료 기준은 매입 사 기준 입니다</a:t>
            </a:r>
            <a:r>
              <a:rPr lang="en-US" altLang="ko-KR" sz="900" b="1" dirty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.(*</a:t>
            </a:r>
            <a:r>
              <a:rPr lang="ko-KR" altLang="en-US" sz="900" b="1" dirty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카드사 기준</a:t>
            </a:r>
            <a:r>
              <a:rPr lang="en-US" altLang="ko-KR" sz="900" b="1" dirty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4510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547664" y="-99392"/>
            <a:ext cx="5943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     9-2.</a:t>
            </a:r>
            <a:r>
              <a:rPr lang="ko-KR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부가세조회방</a:t>
            </a:r>
            <a:r>
              <a:rPr lang="ko-KR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법</a:t>
            </a:r>
          </a:p>
        </p:txBody>
      </p: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683568" y="1420268"/>
            <a:ext cx="4104456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관리자 → 부가세 조회 </a:t>
            </a:r>
            <a:r>
              <a:rPr lang="ko-KR" altLang="en-US" sz="100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를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선택합니다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날짜를 선택합니다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사업자번호를 입력합니다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(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미 입력 시 부가세 자료가 보여지지 않습니다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.)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4. 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매장명 </a:t>
            </a:r>
            <a:r>
              <a:rPr lang="en-US" altLang="ko-KR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[ </a:t>
            </a:r>
            <a:r>
              <a:rPr lang="ko-KR" altLang="en-US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▼ </a:t>
            </a:r>
            <a:r>
              <a:rPr lang="en-US" altLang="ko-KR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] </a:t>
            </a:r>
            <a:r>
              <a:rPr lang="ko-KR" altLang="en-US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선택하면 해당 매장이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선택됩니다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5. 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조회버튼을 클릭하면 부가세자료가 생성됩니다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※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카드사별 및 현금영수증 건수 및 매출총액을 확인 </a:t>
            </a: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할 수 있습니다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[</a:t>
            </a:r>
            <a:r>
              <a:rPr lang="ko-KR" altLang="en-US" sz="1000" b="1" dirty="0" smtClean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부가세 관련 참조사항</a:t>
            </a:r>
            <a:r>
              <a:rPr lang="en-US" altLang="ko-KR" sz="1000" b="1" dirty="0" smtClean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]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solidFill>
                <a:srgbClr val="0070C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※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날짜의 기준은 승인날짜 기준입니다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※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정산매장을 선택하면 당사 매장만 확인 가능합니다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※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사업자번호를 잘못 입력하시면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조회되지 않습니다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900" dirty="0" smtClean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004048" y="980727"/>
            <a:ext cx="3816424" cy="53285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5364089" y="1268760"/>
            <a:ext cx="2795311" cy="390580"/>
            <a:chOff x="5360173" y="1542405"/>
            <a:chExt cx="2643363" cy="39058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112" y="1542405"/>
              <a:ext cx="1962424" cy="39058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360173" y="1614413"/>
              <a:ext cx="8171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[1.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  <p:sp>
          <p:nvSpPr>
            <p:cNvPr id="3" name="아래쪽 화살표 2"/>
            <p:cNvSpPr/>
            <p:nvPr/>
          </p:nvSpPr>
          <p:spPr>
            <a:xfrm>
              <a:off x="7524328" y="1542405"/>
              <a:ext cx="216024" cy="3030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5309363" y="1883508"/>
            <a:ext cx="3009276" cy="276225"/>
            <a:chOff x="5100926" y="1844824"/>
            <a:chExt cx="3009276" cy="276225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0098" y="1844824"/>
              <a:ext cx="2200104" cy="27622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100926" y="1844824"/>
              <a:ext cx="9500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[2.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5326650" y="2338829"/>
            <a:ext cx="3062884" cy="267931"/>
            <a:chOff x="5326650" y="1936933"/>
            <a:chExt cx="3062884" cy="267931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8534" y="1988840"/>
              <a:ext cx="2271000" cy="21602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5326650" y="1936933"/>
              <a:ext cx="9500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[3.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5309364" y="2780928"/>
            <a:ext cx="3080170" cy="276225"/>
            <a:chOff x="5309364" y="2780928"/>
            <a:chExt cx="3080170" cy="276225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8535" y="2780928"/>
              <a:ext cx="2270999" cy="27622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5309364" y="2780928"/>
              <a:ext cx="9500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[4.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5369006" y="3267618"/>
            <a:ext cx="1641178" cy="280103"/>
            <a:chOff x="5220072" y="2156352"/>
            <a:chExt cx="1641178" cy="280103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601" y="2156352"/>
              <a:ext cx="891649" cy="280103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5220072" y="2165599"/>
              <a:ext cx="908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[5.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5112060" y="3774946"/>
            <a:ext cx="3600400" cy="1986136"/>
            <a:chOff x="5097989" y="3987493"/>
            <a:chExt cx="3600400" cy="1986136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89" y="4269993"/>
              <a:ext cx="3600400" cy="1703636"/>
            </a:xfrm>
            <a:prstGeom prst="rect">
              <a:avLst/>
            </a:prstGeom>
            <a:ln cap="rnd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6084168" y="3987493"/>
              <a:ext cx="14401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smtClean="0">
                  <a:latin typeface="+mn-ea"/>
                </a:rPr>
                <a:t>[</a:t>
              </a:r>
              <a:r>
                <a:rPr lang="ko-KR" altLang="en-US" sz="1100" b="1" dirty="0" smtClean="0">
                  <a:latin typeface="+mn-ea"/>
                </a:rPr>
                <a:t>부가세자료예시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sp>
        <p:nvSpPr>
          <p:cNvPr id="25" name="모서리가 둥근 직사각형 24"/>
          <p:cNvSpPr/>
          <p:nvPr/>
        </p:nvSpPr>
        <p:spPr>
          <a:xfrm>
            <a:off x="8152019" y="2780928"/>
            <a:ext cx="237516" cy="276225"/>
          </a:xfrm>
          <a:prstGeom prst="roundRect">
            <a:avLst/>
          </a:prstGeom>
          <a:noFill/>
          <a:ln w="412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1844825"/>
            <a:ext cx="2232248" cy="36004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92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755576" y="1412776"/>
            <a:ext cx="5943600" cy="122413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675588" y="1393769"/>
            <a:ext cx="5328591" cy="484256"/>
            <a:chOff x="899592" y="1484784"/>
            <a:chExt cx="5500481" cy="414396"/>
          </a:xfrm>
        </p:grpSpPr>
        <p:sp>
          <p:nvSpPr>
            <p:cNvPr id="10" name="육각형 9"/>
            <p:cNvSpPr/>
            <p:nvPr/>
          </p:nvSpPr>
          <p:spPr>
            <a:xfrm>
              <a:off x="899592" y="1484784"/>
              <a:ext cx="557419" cy="400486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1</a:t>
              </a:r>
              <a:endParaRPr lang="ko-KR" altLang="en-US" sz="1200" b="1" dirty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99566" y="1556791"/>
              <a:ext cx="4700507" cy="342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설 치 방 법</a:t>
              </a:r>
              <a:endPara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r>
                <a:rPr lang="en-US" altLang="ko-KR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……………………………………………</a:t>
              </a: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673660" y="2078914"/>
            <a:ext cx="5328592" cy="479387"/>
            <a:chOff x="899592" y="1484783"/>
            <a:chExt cx="5500482" cy="435442"/>
          </a:xfrm>
        </p:grpSpPr>
        <p:sp>
          <p:nvSpPr>
            <p:cNvPr id="14" name="육각형 13"/>
            <p:cNvSpPr/>
            <p:nvPr/>
          </p:nvSpPr>
          <p:spPr>
            <a:xfrm>
              <a:off x="899592" y="1484783"/>
              <a:ext cx="557419" cy="425099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2</a:t>
              </a:r>
              <a:endParaRPr lang="ko-KR" altLang="en-US" sz="1200" b="1" dirty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99566" y="1556792"/>
              <a:ext cx="4700508" cy="3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최초 패스워드 변경방법</a:t>
              </a:r>
              <a:endPara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r>
                <a:rPr lang="en-US" altLang="ko-KR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……………………………………………</a:t>
              </a: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656998" y="2826699"/>
            <a:ext cx="5328592" cy="482218"/>
            <a:chOff x="899592" y="1484784"/>
            <a:chExt cx="5500482" cy="422898"/>
          </a:xfrm>
        </p:grpSpPr>
        <p:sp>
          <p:nvSpPr>
            <p:cNvPr id="17" name="육각형 16"/>
            <p:cNvSpPr/>
            <p:nvPr/>
          </p:nvSpPr>
          <p:spPr>
            <a:xfrm>
              <a:off x="899592" y="1484784"/>
              <a:ext cx="557419" cy="410429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3</a:t>
              </a:r>
              <a:endParaRPr lang="ko-KR" altLang="en-US" sz="1200" b="1" dirty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99566" y="1556792"/>
              <a:ext cx="4700508" cy="35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매출관리</a:t>
              </a:r>
              <a:r>
                <a:rPr lang="en-US" altLang="ko-KR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-</a:t>
              </a:r>
              <a:r>
                <a:rPr lang="ko-KR" altLang="en-US" sz="1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매출정보 상세내역</a:t>
              </a:r>
              <a:endPara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r>
                <a:rPr lang="en-US" altLang="ko-KR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……………………………………………</a:t>
              </a: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675588" y="3573016"/>
            <a:ext cx="5328592" cy="482218"/>
            <a:chOff x="899592" y="1484784"/>
            <a:chExt cx="5500482" cy="422898"/>
          </a:xfrm>
        </p:grpSpPr>
        <p:sp>
          <p:nvSpPr>
            <p:cNvPr id="20" name="육각형 19"/>
            <p:cNvSpPr/>
            <p:nvPr/>
          </p:nvSpPr>
          <p:spPr>
            <a:xfrm>
              <a:off x="899592" y="1484784"/>
              <a:ext cx="557419" cy="410429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4</a:t>
              </a:r>
              <a:endParaRPr lang="ko-KR" altLang="en-US" sz="1200" b="1" dirty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99566" y="1556792"/>
              <a:ext cx="4700508" cy="35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매출관리</a:t>
              </a:r>
              <a:r>
                <a:rPr lang="en-US" altLang="ko-KR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-</a:t>
              </a:r>
              <a:r>
                <a:rPr lang="ko-KR" altLang="en-US" sz="1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매출 정보</a:t>
              </a:r>
              <a:endPara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r>
                <a:rPr lang="en-US" altLang="ko-KR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……………………………………………</a:t>
              </a: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656998" y="5167004"/>
            <a:ext cx="5328592" cy="482545"/>
            <a:chOff x="899592" y="1484783"/>
            <a:chExt cx="5500482" cy="421516"/>
          </a:xfrm>
        </p:grpSpPr>
        <p:sp>
          <p:nvSpPr>
            <p:cNvPr id="23" name="육각형 22"/>
            <p:cNvSpPr/>
            <p:nvPr/>
          </p:nvSpPr>
          <p:spPr>
            <a:xfrm>
              <a:off x="899592" y="1484783"/>
              <a:ext cx="557419" cy="40881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latin typeface="HY나무B" panose="02030600000101010101" pitchFamily="18" charset="-127"/>
                  <a:ea typeface="HY나무B" panose="02030600000101010101" pitchFamily="18" charset="-127"/>
                </a:rPr>
                <a:t>6</a:t>
              </a:r>
              <a:endParaRPr lang="ko-KR" altLang="en-US" sz="1200" b="1" dirty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99566" y="1556792"/>
              <a:ext cx="4700508" cy="349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입금관리</a:t>
              </a:r>
              <a:r>
                <a:rPr lang="en-US" altLang="ko-KR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-</a:t>
              </a:r>
              <a:r>
                <a:rPr lang="ko-KR" altLang="en-US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통장입금 현황</a:t>
              </a:r>
              <a:endPara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r>
                <a:rPr lang="en-US" altLang="ko-KR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……………………………………………</a:t>
              </a: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4077159" y="1403766"/>
            <a:ext cx="5328592" cy="477078"/>
            <a:chOff x="899592" y="1484784"/>
            <a:chExt cx="5500482" cy="446335"/>
          </a:xfrm>
        </p:grpSpPr>
        <p:sp>
          <p:nvSpPr>
            <p:cNvPr id="26" name="육각형 25"/>
            <p:cNvSpPr/>
            <p:nvPr/>
          </p:nvSpPr>
          <p:spPr>
            <a:xfrm>
              <a:off x="899592" y="1484784"/>
              <a:ext cx="557419" cy="437842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latin typeface="HY나무B" panose="02030600000101010101" pitchFamily="18" charset="-127"/>
                  <a:ea typeface="HY나무B" panose="02030600000101010101" pitchFamily="18" charset="-127"/>
                </a:rPr>
                <a:t>7</a:t>
              </a:r>
              <a:endParaRPr lang="ko-KR" altLang="en-US" sz="1200" b="1" dirty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99566" y="1556792"/>
              <a:ext cx="4700508" cy="37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입금관리</a:t>
              </a:r>
              <a:r>
                <a:rPr lang="en-US" altLang="ko-KR" sz="1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-</a:t>
              </a:r>
              <a:r>
                <a:rPr lang="ko-KR" altLang="en-US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입금 정보</a:t>
              </a:r>
              <a:endParaRPr lang="en-US" altLang="ko-KR" sz="1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r>
                <a:rPr lang="en-US" altLang="ko-KR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……………………………………………</a:t>
              </a: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4077159" y="2110027"/>
            <a:ext cx="5276574" cy="482218"/>
            <a:chOff x="899592" y="1484784"/>
            <a:chExt cx="5500482" cy="422898"/>
          </a:xfrm>
        </p:grpSpPr>
        <p:sp>
          <p:nvSpPr>
            <p:cNvPr id="29" name="육각형 28"/>
            <p:cNvSpPr/>
            <p:nvPr/>
          </p:nvSpPr>
          <p:spPr>
            <a:xfrm>
              <a:off x="899592" y="1484784"/>
              <a:ext cx="562915" cy="410429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latin typeface="HY나무B" panose="02030600000101010101" pitchFamily="18" charset="-127"/>
                  <a:ea typeface="HY나무B" panose="02030600000101010101" pitchFamily="18" charset="-127"/>
                </a:rPr>
                <a:t>8</a:t>
              </a:r>
              <a:endParaRPr lang="ko-KR" altLang="en-US" sz="1200" b="1" dirty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99566" y="1556792"/>
              <a:ext cx="4700508" cy="35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입금관리</a:t>
              </a:r>
              <a:r>
                <a:rPr lang="en-US" altLang="ko-KR" sz="1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-</a:t>
              </a:r>
              <a:r>
                <a:rPr lang="ko-KR" altLang="en-US" sz="1000" dirty="0" err="1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가맹점별</a:t>
              </a:r>
              <a:r>
                <a:rPr lang="ko-KR" altLang="en-US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 채권내역</a:t>
              </a:r>
              <a:endParaRPr lang="en-US" altLang="ko-KR" sz="1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r>
                <a:rPr lang="en-US" altLang="ko-KR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……………………………………………</a:t>
              </a: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4092981" y="2819590"/>
            <a:ext cx="5328592" cy="482218"/>
            <a:chOff x="899592" y="1484784"/>
            <a:chExt cx="5500482" cy="422898"/>
          </a:xfrm>
        </p:grpSpPr>
        <p:sp>
          <p:nvSpPr>
            <p:cNvPr id="32" name="육각형 31"/>
            <p:cNvSpPr/>
            <p:nvPr/>
          </p:nvSpPr>
          <p:spPr>
            <a:xfrm>
              <a:off x="899592" y="1484784"/>
              <a:ext cx="557419" cy="410429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latin typeface="HY나무B" panose="02030600000101010101" pitchFamily="18" charset="-127"/>
                  <a:ea typeface="HY나무B" panose="02030600000101010101" pitchFamily="18" charset="-127"/>
                </a:rPr>
                <a:t>9</a:t>
              </a:r>
              <a:endParaRPr lang="ko-KR" altLang="en-US" sz="1200" b="1" dirty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99566" y="1556792"/>
              <a:ext cx="4700508" cy="35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관리자</a:t>
              </a:r>
              <a:r>
                <a:rPr lang="en-US" altLang="ko-KR" sz="1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-</a:t>
              </a:r>
              <a:r>
                <a:rPr lang="ko-KR" altLang="en-US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부가세 조회</a:t>
              </a:r>
              <a:endParaRPr lang="en-US" altLang="ko-KR" sz="1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r>
                <a:rPr lang="en-US" altLang="ko-KR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……………………………………………</a:t>
              </a: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656998" y="4386646"/>
            <a:ext cx="5328592" cy="482218"/>
            <a:chOff x="899592" y="1484784"/>
            <a:chExt cx="5500482" cy="422898"/>
          </a:xfrm>
        </p:grpSpPr>
        <p:sp>
          <p:nvSpPr>
            <p:cNvPr id="35" name="육각형 34"/>
            <p:cNvSpPr/>
            <p:nvPr/>
          </p:nvSpPr>
          <p:spPr>
            <a:xfrm>
              <a:off x="899592" y="1484784"/>
              <a:ext cx="557419" cy="410429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latin typeface="HY나무B" panose="02030600000101010101" pitchFamily="18" charset="-127"/>
                  <a:ea typeface="HY나무B" panose="02030600000101010101" pitchFamily="18" charset="-127"/>
                </a:rPr>
                <a:t>5</a:t>
              </a:r>
              <a:endParaRPr lang="ko-KR" altLang="en-US" sz="1200" b="1" dirty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99566" y="1556792"/>
              <a:ext cx="4700508" cy="350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매출관</a:t>
              </a:r>
              <a:r>
                <a:rPr lang="ko-KR" altLang="en-US" sz="1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리</a:t>
              </a:r>
              <a:r>
                <a:rPr lang="en-US" altLang="ko-KR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-</a:t>
              </a:r>
              <a:r>
                <a:rPr lang="ko-KR" altLang="en-US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 매출현황 통계</a:t>
              </a:r>
              <a:endPara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r>
                <a:rPr lang="en-US" altLang="ko-KR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……………………………………………</a:t>
              </a: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4094622" y="3557782"/>
            <a:ext cx="5328592" cy="491703"/>
            <a:chOff x="899592" y="1484784"/>
            <a:chExt cx="5500482" cy="386564"/>
          </a:xfrm>
        </p:grpSpPr>
        <p:sp>
          <p:nvSpPr>
            <p:cNvPr id="38" name="육각형 37"/>
            <p:cNvSpPr/>
            <p:nvPr/>
          </p:nvSpPr>
          <p:spPr>
            <a:xfrm>
              <a:off x="899592" y="1484784"/>
              <a:ext cx="557419" cy="36793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10</a:t>
              </a:r>
              <a:endParaRPr lang="ko-KR" altLang="en-US" sz="1200" b="1" dirty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99566" y="1556792"/>
              <a:ext cx="4700508" cy="314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부가세 프린트 </a:t>
              </a:r>
              <a:r>
                <a:rPr lang="en-US" altLang="ko-KR" sz="1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&amp; </a:t>
              </a:r>
              <a:r>
                <a:rPr lang="ko-KR" altLang="en-US" sz="1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출력방법</a:t>
              </a:r>
              <a:endParaRPr lang="en-US" altLang="ko-KR" sz="1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r>
                <a:rPr lang="en-US" altLang="ko-KR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……………………………………………</a:t>
              </a: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3491880" y="188640"/>
            <a:ext cx="17750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o-KR" altLang="en-US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목 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차</a:t>
            </a:r>
            <a:endParaRPr lang="en-US" altLang="ko-KR" sz="4400" b="1" cap="none" spc="0" dirty="0">
              <a:ln/>
              <a:solidFill>
                <a:schemeClr val="accent3"/>
              </a:solidFill>
              <a:effectLst/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4123020" y="4362942"/>
            <a:ext cx="5328592" cy="491701"/>
            <a:chOff x="899592" y="1484785"/>
            <a:chExt cx="5500482" cy="386563"/>
          </a:xfrm>
        </p:grpSpPr>
        <p:sp>
          <p:nvSpPr>
            <p:cNvPr id="41" name="육각형 40"/>
            <p:cNvSpPr/>
            <p:nvPr/>
          </p:nvSpPr>
          <p:spPr>
            <a:xfrm>
              <a:off x="899592" y="1484785"/>
              <a:ext cx="557419" cy="36793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11</a:t>
              </a:r>
              <a:endParaRPr lang="ko-KR" altLang="en-US" sz="1200" b="1" dirty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99566" y="1556792"/>
              <a:ext cx="4700508" cy="314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사용자관리</a:t>
              </a:r>
              <a:r>
                <a:rPr lang="en-US" altLang="ko-KR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-</a:t>
              </a:r>
              <a:r>
                <a:rPr lang="ko-KR" altLang="en-US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패스워드변경방법</a:t>
              </a:r>
              <a:endParaRPr lang="en-US" altLang="ko-KR" sz="1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r>
                <a:rPr lang="en-US" altLang="ko-KR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……………………………………………</a:t>
              </a: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4123020" y="5091592"/>
            <a:ext cx="5328592" cy="491703"/>
            <a:chOff x="899592" y="1484784"/>
            <a:chExt cx="5500482" cy="386564"/>
          </a:xfrm>
        </p:grpSpPr>
        <p:sp>
          <p:nvSpPr>
            <p:cNvPr id="44" name="육각형 43"/>
            <p:cNvSpPr/>
            <p:nvPr/>
          </p:nvSpPr>
          <p:spPr>
            <a:xfrm>
              <a:off x="899592" y="1484784"/>
              <a:ext cx="557419" cy="36793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12</a:t>
              </a:r>
              <a:endParaRPr lang="ko-KR" altLang="en-US" sz="1200" b="1" dirty="0">
                <a:latin typeface="HY나무B" panose="02030600000101010101" pitchFamily="18" charset="-127"/>
                <a:ea typeface="HY나무B" panose="02030600000101010101" pitchFamily="18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99566" y="1556792"/>
              <a:ext cx="4700508" cy="314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Q &amp; A</a:t>
              </a:r>
              <a:endParaRPr lang="en-US" altLang="ko-KR" sz="1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r>
                <a:rPr lang="en-US" altLang="ko-KR" sz="1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……………………………………………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6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403648" y="-27384"/>
            <a:ext cx="5943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   10-1.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부가세프린트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&amp;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출력방법</a:t>
            </a:r>
            <a:endParaRPr lang="ko-KR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136904" cy="2808312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8063273" y="1839601"/>
            <a:ext cx="432048" cy="797311"/>
            <a:chOff x="8063273" y="1839601"/>
            <a:chExt cx="432048" cy="797311"/>
          </a:xfrm>
        </p:grpSpPr>
        <p:sp>
          <p:nvSpPr>
            <p:cNvPr id="7" name="줄무늬가 있는 오른쪽 화살표 6"/>
            <p:cNvSpPr/>
            <p:nvPr/>
          </p:nvSpPr>
          <p:spPr>
            <a:xfrm rot="5400000">
              <a:off x="7919257" y="2060848"/>
              <a:ext cx="720080" cy="432048"/>
            </a:xfrm>
            <a:prstGeom prst="stripedRightArrow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28054" y="1839601"/>
              <a:ext cx="3024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클</a:t>
              </a:r>
              <a:endPara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  <a:p>
              <a:endPara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  <a:p>
              <a:r>
                <a:rPr lang="ko-KR" altLang="en-US" sz="900" b="1" dirty="0" err="1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릭</a:t>
              </a:r>
              <a:endPara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9081"/>
            <a:ext cx="3848775" cy="2436237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5292080" y="1605472"/>
            <a:ext cx="648072" cy="581287"/>
            <a:chOff x="5292080" y="1605472"/>
            <a:chExt cx="648072" cy="581287"/>
          </a:xfrm>
        </p:grpSpPr>
        <p:sp>
          <p:nvSpPr>
            <p:cNvPr id="11" name="포인트가 12개인 별 10"/>
            <p:cNvSpPr/>
            <p:nvPr/>
          </p:nvSpPr>
          <p:spPr>
            <a:xfrm>
              <a:off x="5292080" y="1605472"/>
              <a:ext cx="648072" cy="581287"/>
            </a:xfrm>
            <a:prstGeom prst="star12">
              <a:avLst/>
            </a:prstGeom>
            <a:solidFill>
              <a:schemeClr val="accent2"/>
            </a:solidFill>
            <a:ln w="222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91965" y="1726838"/>
              <a:ext cx="4483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</a:t>
              </a:r>
              <a:r>
                <a:rPr lang="ko-KR" altLang="en-US" sz="1600" b="1" dirty="0" smtClean="0">
                  <a:solidFill>
                    <a:schemeClr val="tx2">
                      <a:lumMod val="50000"/>
                    </a:schemeClr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①</a:t>
              </a:r>
              <a:endParaRPr lang="ko-KR" altLang="en-US" sz="1600" b="1" dirty="0">
                <a:solidFill>
                  <a:schemeClr val="tx2">
                    <a:lumMod val="5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3347864" y="4221088"/>
            <a:ext cx="648072" cy="581287"/>
            <a:chOff x="5292080" y="1605472"/>
            <a:chExt cx="648072" cy="581287"/>
          </a:xfrm>
        </p:grpSpPr>
        <p:sp>
          <p:nvSpPr>
            <p:cNvPr id="15" name="포인트가 12개인 별 14"/>
            <p:cNvSpPr/>
            <p:nvPr/>
          </p:nvSpPr>
          <p:spPr>
            <a:xfrm>
              <a:off x="5292080" y="1605472"/>
              <a:ext cx="648072" cy="581287"/>
            </a:xfrm>
            <a:prstGeom prst="star12">
              <a:avLst/>
            </a:prstGeom>
            <a:solidFill>
              <a:schemeClr val="accent2"/>
            </a:solidFill>
            <a:ln w="222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32520" y="1717728"/>
              <a:ext cx="4483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tx2">
                      <a:lumMod val="50000"/>
                    </a:schemeClr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②</a:t>
              </a:r>
              <a:endParaRPr lang="ko-KR" altLang="en-US" sz="1600" b="1" dirty="0">
                <a:solidFill>
                  <a:schemeClr val="tx2">
                    <a:lumMod val="5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59" y="3899081"/>
            <a:ext cx="4253697" cy="2436237"/>
          </a:xfrm>
          <a:prstGeom prst="rect">
            <a:avLst/>
          </a:prstGeom>
        </p:spPr>
      </p:pic>
      <p:grpSp>
        <p:nvGrpSpPr>
          <p:cNvPr id="18" name="그룹 17"/>
          <p:cNvGrpSpPr/>
          <p:nvPr/>
        </p:nvGrpSpPr>
        <p:grpSpPr>
          <a:xfrm>
            <a:off x="7804018" y="3933056"/>
            <a:ext cx="648072" cy="581287"/>
            <a:chOff x="5292080" y="1605472"/>
            <a:chExt cx="648072" cy="581287"/>
          </a:xfrm>
        </p:grpSpPr>
        <p:sp>
          <p:nvSpPr>
            <p:cNvPr id="19" name="포인트가 12개인 별 18"/>
            <p:cNvSpPr/>
            <p:nvPr/>
          </p:nvSpPr>
          <p:spPr>
            <a:xfrm>
              <a:off x="5292080" y="1605472"/>
              <a:ext cx="648072" cy="581287"/>
            </a:xfrm>
            <a:prstGeom prst="star12">
              <a:avLst/>
            </a:prstGeom>
            <a:solidFill>
              <a:schemeClr val="accent2"/>
            </a:solidFill>
            <a:ln w="222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32520" y="1717728"/>
              <a:ext cx="4483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>
                  <a:solidFill>
                    <a:schemeClr val="tx2">
                      <a:lumMod val="50000"/>
                    </a:schemeClr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③</a:t>
              </a: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7847248" y="5557361"/>
            <a:ext cx="432048" cy="541158"/>
            <a:chOff x="8063273" y="1839601"/>
            <a:chExt cx="432048" cy="797311"/>
          </a:xfrm>
        </p:grpSpPr>
        <p:sp>
          <p:nvSpPr>
            <p:cNvPr id="25" name="줄무늬가 있는 오른쪽 화살표 24"/>
            <p:cNvSpPr/>
            <p:nvPr/>
          </p:nvSpPr>
          <p:spPr>
            <a:xfrm rot="5400000">
              <a:off x="7919257" y="2060848"/>
              <a:ext cx="720080" cy="432048"/>
            </a:xfrm>
            <a:prstGeom prst="stripedRightArrow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28054" y="1839601"/>
              <a:ext cx="302485" cy="74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저</a:t>
              </a:r>
              <a:endPara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  <a:p>
              <a:r>
                <a:rPr lang="ko-KR" altLang="en-US" sz="900" b="1" dirty="0">
                  <a:latin typeface="굴림체" panose="020B0609000101010101" pitchFamily="49" charset="-127"/>
                  <a:ea typeface="굴림체" panose="020B0609000101010101" pitchFamily="49" charset="-127"/>
                </a:rPr>
                <a:t>장</a:t>
              </a:r>
              <a:endPara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sp>
        <p:nvSpPr>
          <p:cNvPr id="28" name="왼쪽으로 구부러진 화살표 27"/>
          <p:cNvSpPr/>
          <p:nvPr/>
        </p:nvSpPr>
        <p:spPr>
          <a:xfrm>
            <a:off x="2339752" y="3068960"/>
            <a:ext cx="792088" cy="1445383"/>
          </a:xfrm>
          <a:prstGeom prst="curvedLeft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왼쪽으로 구부러진 화살표 28"/>
          <p:cNvSpPr/>
          <p:nvPr/>
        </p:nvSpPr>
        <p:spPr>
          <a:xfrm rot="16200000">
            <a:off x="3998548" y="4692541"/>
            <a:ext cx="792088" cy="1445383"/>
          </a:xfrm>
          <a:prstGeom prst="curvedLeft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55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403648" y="-27384"/>
            <a:ext cx="5943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   10-2.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부가세프린트</a:t>
            </a: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&amp;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출력방법</a:t>
            </a:r>
            <a:endParaRPr lang="ko-KR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755576" y="1292265"/>
            <a:ext cx="403244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관리자 → 부가세조회 </a:t>
            </a:r>
            <a:r>
              <a:rPr lang="ko-KR" altLang="en-US" sz="100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를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선택합니다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부가세 조회 방법과 동일하며 아래 프린트 버튼을 클릭 </a:t>
            </a: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3. 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프린트 화면이 나옵니다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: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해당 모양을 클릭하시면 출력이 가능합니다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.(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프린터 </a:t>
            </a:r>
            <a:r>
              <a:rPr lang="ko-KR" altLang="en-US" sz="100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있을시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4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엑셀파일 저장 방법</a:t>
            </a: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4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File </a:t>
            </a:r>
            <a:r>
              <a:rPr lang="ko-KR" altLang="en-US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→ </a:t>
            </a:r>
            <a:r>
              <a:rPr lang="en-US" altLang="ko-KR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Export Document </a:t>
            </a:r>
            <a:r>
              <a:rPr lang="ko-KR" altLang="en-US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→ </a:t>
            </a:r>
            <a:r>
              <a:rPr lang="en-US" altLang="ko-KR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XLS file </a:t>
            </a:r>
            <a:r>
              <a:rPr lang="ko-KR" altLang="en-US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또는 </a:t>
            </a:r>
            <a:r>
              <a:rPr lang="en-US" altLang="ko-KR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XLSX file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를 </a:t>
            </a: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선택 </a:t>
            </a:r>
            <a:r>
              <a:rPr lang="ko-KR" altLang="en-US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합니다</a:t>
            </a:r>
            <a:r>
              <a:rPr lang="en-US" altLang="ko-KR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박스가 생성되면</a:t>
            </a:r>
            <a:r>
              <a:rPr lang="en-US" altLang="ko-KR" sz="1000" b="1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OK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버튼을 클릭합니다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저장위치를 선택한 다음 부가세자료를 확인 할 수 있습니다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♧ </a:t>
            </a:r>
            <a:r>
              <a:rPr lang="en-US" altLang="ko-KR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XLS   (</a:t>
            </a:r>
            <a:r>
              <a:rPr lang="ko-KR" altLang="en-US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엑셀 </a:t>
            </a:r>
            <a:r>
              <a:rPr lang="en-US" altLang="ko-KR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2003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)  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♧ </a:t>
            </a:r>
            <a:r>
              <a:rPr lang="en-US" altLang="ko-KR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XLSX (</a:t>
            </a:r>
            <a:r>
              <a:rPr lang="ko-KR" altLang="en-US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엑셀 </a:t>
            </a:r>
            <a:r>
              <a:rPr lang="en-US" altLang="ko-KR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2007)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927836" y="2927360"/>
            <a:ext cx="3757976" cy="1714500"/>
            <a:chOff x="4282637" y="3370203"/>
            <a:chExt cx="3757976" cy="1714500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139" y="3370203"/>
              <a:ext cx="2657474" cy="1714500"/>
            </a:xfrm>
            <a:prstGeom prst="rect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282637" y="4096648"/>
              <a:ext cx="158417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[4.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sp>
        <p:nvSpPr>
          <p:cNvPr id="11" name="모서리가 둥근 직사각형 10"/>
          <p:cNvSpPr/>
          <p:nvPr/>
        </p:nvSpPr>
        <p:spPr>
          <a:xfrm>
            <a:off x="5004048" y="980727"/>
            <a:ext cx="3816424" cy="53285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5213410" y="1297040"/>
            <a:ext cx="2777350" cy="404521"/>
            <a:chOff x="5213410" y="1542405"/>
            <a:chExt cx="2777350" cy="404521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336" y="1556346"/>
              <a:ext cx="1962424" cy="39058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5213410" y="1637989"/>
              <a:ext cx="984579" cy="215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[1.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  <p:sp>
          <p:nvSpPr>
            <p:cNvPr id="15" name="아래쪽 화살표 14"/>
            <p:cNvSpPr/>
            <p:nvPr/>
          </p:nvSpPr>
          <p:spPr>
            <a:xfrm>
              <a:off x="7524328" y="1542405"/>
              <a:ext cx="216024" cy="3030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5227635" y="1914613"/>
            <a:ext cx="2862387" cy="261610"/>
            <a:chOff x="5227635" y="1914613"/>
            <a:chExt cx="2862387" cy="261610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338" y="1916832"/>
              <a:ext cx="1962422" cy="25717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7" name="왼쪽 화살표 16"/>
            <p:cNvSpPr/>
            <p:nvPr/>
          </p:nvSpPr>
          <p:spPr>
            <a:xfrm>
              <a:off x="7765986" y="1945120"/>
              <a:ext cx="324036" cy="20059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27635" y="1914613"/>
              <a:ext cx="9845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[2.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5213409" y="2348880"/>
            <a:ext cx="3472403" cy="447675"/>
            <a:chOff x="5213409" y="2348880"/>
            <a:chExt cx="3472403" cy="447675"/>
          </a:xfrm>
        </p:grpSpPr>
        <p:grpSp>
          <p:nvGrpSpPr>
            <p:cNvPr id="6" name="그룹 48130"/>
            <p:cNvGrpSpPr>
              <a:grpSpLocks/>
            </p:cNvGrpSpPr>
            <p:nvPr/>
          </p:nvGrpSpPr>
          <p:grpSpPr bwMode="auto">
            <a:xfrm>
              <a:off x="6028337" y="2348880"/>
              <a:ext cx="2657475" cy="447675"/>
              <a:chOff x="6136302" y="2387252"/>
              <a:chExt cx="2657832" cy="448816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6302" y="2387252"/>
                <a:ext cx="2657832" cy="448816"/>
              </a:xfrm>
              <a:prstGeom prst="rect">
                <a:avLst/>
              </a:prstGeom>
              <a:noFill/>
              <a:ln w="222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8" name="직사각형 7"/>
              <p:cNvSpPr/>
              <p:nvPr/>
            </p:nvSpPr>
            <p:spPr bwMode="auto">
              <a:xfrm>
                <a:off x="6904755" y="2565505"/>
                <a:ext cx="258798" cy="214859"/>
              </a:xfrm>
              <a:prstGeom prst="rect">
                <a:avLst/>
              </a:prstGeom>
              <a:noFill/>
              <a:ln w="317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ko-KR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213409" y="2395875"/>
              <a:ext cx="9845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[3.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4927836" y="4753276"/>
            <a:ext cx="3757976" cy="1368152"/>
            <a:chOff x="4927836" y="4753276"/>
            <a:chExt cx="3757976" cy="1368152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336" y="4753276"/>
              <a:ext cx="2657476" cy="136815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4927836" y="5192008"/>
              <a:ext cx="158417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[4.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3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132856"/>
            <a:ext cx="720080" cy="39604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403648" y="-27384"/>
            <a:ext cx="5943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   11.</a:t>
            </a:r>
            <a:r>
              <a:rPr lang="ko-KR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패스워드변경방법</a:t>
            </a:r>
            <a:endParaRPr lang="ko-KR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755576" y="1594474"/>
            <a:ext cx="4032448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관리자 → 사용자관리를 선택합니다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해당매장이 확인되면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수정버튼을 선택하면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사용자관리 </a:t>
            </a: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수정 팝업 창이 생성됩니다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3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팝업 창이 뜨면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, [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비밀번호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]+[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비밀번호확인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]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란 에 변경 </a:t>
            </a: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3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할 패드워드를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입력합니다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4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비밀번호변경을 선택합니다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AutoNum type="arabicPeriod" startAt="4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4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4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수정버튼을 선택합니다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패스워드가 변경되었습니다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AutoNum type="arabicPeriod" startAt="4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4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4"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변경한 패스워드로 다시 재 로그인 하시면 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9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004048" y="980727"/>
            <a:ext cx="3816424" cy="53285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5414889" y="1412776"/>
            <a:ext cx="2777350" cy="485125"/>
            <a:chOff x="5213410" y="1542405"/>
            <a:chExt cx="2777350" cy="404521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336" y="1556346"/>
              <a:ext cx="1962424" cy="39058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213410" y="1637989"/>
              <a:ext cx="984579" cy="215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[1.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  <p:sp>
          <p:nvSpPr>
            <p:cNvPr id="10" name="아래쪽 화살표 9"/>
            <p:cNvSpPr/>
            <p:nvPr/>
          </p:nvSpPr>
          <p:spPr>
            <a:xfrm>
              <a:off x="7524328" y="1542405"/>
              <a:ext cx="216024" cy="3030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5437871" y="2259202"/>
            <a:ext cx="1889568" cy="829945"/>
            <a:chOff x="5437871" y="1912413"/>
            <a:chExt cx="1889568" cy="829945"/>
          </a:xfrm>
        </p:grpSpPr>
        <p:grpSp>
          <p:nvGrpSpPr>
            <p:cNvPr id="14" name="그룹 13"/>
            <p:cNvGrpSpPr/>
            <p:nvPr/>
          </p:nvGrpSpPr>
          <p:grpSpPr>
            <a:xfrm>
              <a:off x="6803564" y="2132856"/>
              <a:ext cx="523875" cy="609502"/>
              <a:chOff x="6803564" y="2132856"/>
              <a:chExt cx="523875" cy="609502"/>
            </a:xfrm>
          </p:grpSpPr>
          <p:sp>
            <p:nvSpPr>
              <p:cNvPr id="12" name="오른쪽 화살표 11"/>
              <p:cNvSpPr/>
              <p:nvPr/>
            </p:nvSpPr>
            <p:spPr>
              <a:xfrm rot="16200000">
                <a:off x="6760751" y="2175669"/>
                <a:ext cx="609502" cy="523875"/>
              </a:xfrm>
              <a:prstGeom prst="rightArrow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912260" y="2276871"/>
                <a:ext cx="3199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b="1" dirty="0" smtClean="0">
                    <a:latin typeface="+mn-ea"/>
                  </a:rPr>
                  <a:t>선</a:t>
                </a:r>
                <a:endParaRPr lang="en-US" altLang="ko-KR" sz="1100" b="1" dirty="0" smtClean="0">
                  <a:latin typeface="+mn-ea"/>
                </a:endParaRPr>
              </a:p>
              <a:p>
                <a:r>
                  <a:rPr lang="ko-KR" altLang="en-US" sz="1100" b="1" dirty="0" err="1">
                    <a:latin typeface="+mn-ea"/>
                  </a:rPr>
                  <a:t>택</a:t>
                </a:r>
                <a:endParaRPr lang="ko-KR" altLang="en-US" sz="1100" b="1" dirty="0">
                  <a:latin typeface="+mn-ea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437871" y="1912413"/>
              <a:ext cx="9845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[2.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5437871" y="3255908"/>
            <a:ext cx="3121984" cy="2541065"/>
            <a:chOff x="6191042" y="3246127"/>
            <a:chExt cx="2206126" cy="2321777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042" y="3535869"/>
              <a:ext cx="2206126" cy="203203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6826053" y="3246127"/>
              <a:ext cx="936104" cy="239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[3.4.5.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8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 bwMode="auto">
          <a:xfrm>
            <a:off x="539750" y="1700808"/>
            <a:ext cx="4176266" cy="396044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Q 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전화번호안내</a:t>
            </a:r>
            <a:endParaRPr lang="en-US" altLang="ko-KR" sz="105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: 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대표번호</a:t>
            </a: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1877-8873</a:t>
            </a:r>
          </a:p>
          <a:p>
            <a:pPr>
              <a:defRPr/>
            </a:pPr>
            <a:endParaRPr lang="en-US" altLang="ko-KR" sz="105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endParaRPr lang="en-US" altLang="ko-KR" sz="105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Q </a:t>
            </a:r>
            <a:r>
              <a:rPr lang="ko-KR" altLang="en-US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매출데이터 조회 기준안내</a:t>
            </a:r>
            <a:endParaRPr lang="en-US" altLang="ko-KR" sz="105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  : 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승인일자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입금일자 </a:t>
            </a:r>
            <a:r>
              <a:rPr lang="ko-KR" altLang="en-US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기준입니다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>
              <a:defRPr/>
            </a:pPr>
            <a:endParaRPr lang="en-US" altLang="ko-KR" sz="105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endParaRPr lang="en-US" altLang="ko-KR" sz="105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endParaRPr lang="en-US" altLang="ko-KR" sz="105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Q </a:t>
            </a:r>
            <a:r>
              <a:rPr lang="ko-KR" altLang="en-US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장애발생 안내</a:t>
            </a:r>
            <a:endParaRPr lang="en-US" altLang="ko-KR" sz="105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  : </a:t>
            </a:r>
            <a:r>
              <a:rPr lang="ko-KR" altLang="en-US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프로그램 종료 후</a:t>
            </a: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재 로그인 하면</a:t>
            </a: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조회 가능합니다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>
              <a:defRPr/>
            </a:pPr>
            <a:endParaRPr lang="en-US" altLang="ko-KR" sz="105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endParaRPr lang="en-US" altLang="ko-KR" sz="105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endParaRPr lang="en-US" altLang="ko-KR" sz="105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Q </a:t>
            </a:r>
            <a:r>
              <a:rPr lang="ko-KR" altLang="en-US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업무시간안내</a:t>
            </a:r>
            <a:endParaRPr lang="en-US" altLang="ko-KR" sz="105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  : 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오전 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9</a:t>
            </a:r>
            <a:r>
              <a:rPr lang="ko-KR" altLang="en-US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시 </a:t>
            </a: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~ 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오후 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9</a:t>
            </a:r>
            <a:r>
              <a:rPr lang="ko-KR" altLang="en-US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시 까지 입니다</a:t>
            </a: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endParaRPr lang="en-US" altLang="ko-KR" sz="105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(</a:t>
            </a:r>
            <a:r>
              <a:rPr lang="ko-KR" altLang="en-US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점심시간</a:t>
            </a: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12:30~1:30)</a:t>
            </a:r>
          </a:p>
          <a:p>
            <a:pPr>
              <a:defRPr/>
            </a:pP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단</a:t>
            </a: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오후</a:t>
            </a: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6</a:t>
            </a:r>
            <a:r>
              <a:rPr lang="ko-KR" altLang="en-US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시 이후에는 승인관련 문의만 가능합니다</a:t>
            </a: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>
              <a:defRPr/>
            </a:pPr>
            <a:endParaRPr lang="en-US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endParaRPr lang="en-US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  <a:p>
            <a:pPr>
              <a:defRPr/>
            </a:pPr>
            <a:endParaRPr lang="en-US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  <a:p>
            <a:pPr>
              <a:defRPr/>
            </a:pP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347864" y="-18256"/>
            <a:ext cx="2232248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Q &amp; A</a:t>
            </a:r>
            <a:endParaRPr lang="ko-KR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4139952" y="1562370"/>
            <a:ext cx="4536504" cy="396044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Q POS 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장애안내</a:t>
            </a:r>
            <a:endParaRPr lang="en-US" altLang="ko-KR" sz="105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- 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해당 브랜드 전산 </a:t>
            </a:r>
            <a:r>
              <a:rPr lang="ko-KR" altLang="en-US" sz="105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센타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로 연락 하시면 됩니다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>
              <a:defRPr/>
            </a:pPr>
            <a:endParaRPr lang="en-US" altLang="ko-KR" sz="105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endParaRPr lang="en-US" altLang="ko-KR" sz="105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Q 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취소요청안내</a:t>
            </a:r>
            <a:endParaRPr lang="en-US" altLang="ko-KR" sz="105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-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당일거래건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실물카드로 취소 또는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해당카드사로 전화취소</a:t>
            </a:r>
            <a:endParaRPr lang="en-US" altLang="ko-KR" sz="105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-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과거거래건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당사로 전화취소요청</a:t>
            </a:r>
            <a:endParaRPr lang="en-US" altLang="ko-KR" sz="105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-</a:t>
            </a:r>
            <a:r>
              <a:rPr lang="ko-KR" altLang="en-US" sz="105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비씨카드건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특약으로 해당 카드사로 전화취소요청 </a:t>
            </a:r>
            <a:endParaRPr lang="en-US" altLang="ko-KR" sz="105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endParaRPr lang="en-US" altLang="ko-KR" sz="105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endParaRPr lang="en-US" altLang="ko-KR" sz="105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Q 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계좌변경 및 카드사 가맹등록 안내</a:t>
            </a:r>
            <a:endParaRPr lang="en-US" altLang="ko-KR" sz="105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-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당사로 전화요청 주시면 됩니다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>
              <a:defRPr/>
            </a:pPr>
            <a:endParaRPr lang="en-US" altLang="ko-KR" sz="105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endParaRPr lang="en-US" altLang="ko-KR" sz="105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Q 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영수증 인쇄 흐림 문의안내</a:t>
            </a:r>
            <a:endParaRPr lang="en-US" altLang="ko-KR" sz="105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- 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해당 브랜드 전산센터로 문의 하시면 됩니다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>
              <a:defRPr/>
            </a:pPr>
            <a:endParaRPr lang="en-US" altLang="ko-KR" sz="105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endParaRPr lang="en-US" altLang="ko-KR" sz="105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Q 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카드수수료 안내</a:t>
            </a:r>
            <a:endParaRPr lang="en-US" altLang="ko-KR" sz="105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r>
              <a:rPr lang="en-US" altLang="ko-KR" sz="105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- 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가맹점 마다 수수료가 틀리므로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해당 카드사로 확인하시기</a:t>
            </a:r>
            <a:endParaRPr lang="en-US" altLang="ko-KR" sz="105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ko-KR" altLang="en-US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바랍니다</a:t>
            </a:r>
            <a:r>
              <a:rPr lang="en-US" altLang="ko-KR" sz="105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en-US" altLang="ko-KR" sz="105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defRPr/>
            </a:pPr>
            <a:endParaRPr lang="en-US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  <a:p>
            <a:pPr>
              <a:defRPr/>
            </a:pPr>
            <a:endParaRPr lang="en-US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  <a:p>
            <a:pPr>
              <a:defRPr/>
            </a:pPr>
            <a:endParaRPr lang="en-US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  <a:p>
            <a:pPr>
              <a:defRPr/>
            </a:pP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78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0768" y="-27384"/>
            <a:ext cx="5943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       1.</a:t>
            </a:r>
            <a:r>
              <a:rPr lang="ko-KR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설치방법</a:t>
            </a:r>
            <a:endParaRPr lang="ko-KR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1"/>
          <p:cNvSpPr txBox="1">
            <a:spLocks noChangeArrowheads="1"/>
          </p:cNvSpPr>
          <p:nvPr/>
        </p:nvSpPr>
        <p:spPr bwMode="auto">
          <a:xfrm>
            <a:off x="507143" y="1370055"/>
            <a:ext cx="4280881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900" b="1" dirty="0" smtClean="0">
                <a:latin typeface="굴림체" pitchFamily="49" charset="-127"/>
                <a:ea typeface="굴림체" pitchFamily="49" charset="-127"/>
              </a:rPr>
              <a:t>인터넷검색 창 에 해당 주소를 입력합니다</a:t>
            </a: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900" b="1" dirty="0">
              <a:latin typeface="굴림체" pitchFamily="49" charset="-127"/>
              <a:ea typeface="굴림체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       </a:t>
            </a: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  <a:hlinkClick r:id="rId2"/>
              </a:rPr>
              <a:t>http</a:t>
            </a:r>
            <a:r>
              <a:rPr lang="en-US" altLang="ko-KR" sz="900" b="1" dirty="0">
                <a:latin typeface="굴림체" pitchFamily="49" charset="-127"/>
                <a:ea typeface="굴림체" pitchFamily="49" charset="-127"/>
                <a:hlinkClick r:id="rId2"/>
              </a:rPr>
              <a:t>://</a:t>
            </a: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  <a:hlinkClick r:id="rId2"/>
              </a:rPr>
              <a:t>www.prephiscorea.com/</a:t>
            </a:r>
            <a:endParaRPr lang="en-US" altLang="ko-KR" sz="900" b="1" dirty="0" smtClean="0">
              <a:latin typeface="굴림체" pitchFamily="49" charset="-127"/>
              <a:ea typeface="굴림체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900" b="1" dirty="0">
              <a:latin typeface="굴림체" pitchFamily="49" charset="-127"/>
              <a:ea typeface="굴림체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ko-KR" altLang="en-US" sz="900" b="1" dirty="0" smtClean="0">
                <a:latin typeface="굴림체" pitchFamily="49" charset="-127"/>
                <a:ea typeface="굴림체" pitchFamily="49" charset="-127"/>
              </a:rPr>
              <a:t>       고객지원 </a:t>
            </a: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=&gt;</a:t>
            </a:r>
            <a:r>
              <a:rPr lang="ko-KR" altLang="en-US" sz="900" b="1" dirty="0" smtClean="0">
                <a:latin typeface="굴림체" pitchFamily="49" charset="-127"/>
                <a:ea typeface="굴림체" pitchFamily="49" charset="-127"/>
              </a:rPr>
              <a:t>자료실의 해당 브랜드를 </a:t>
            </a:r>
            <a:r>
              <a:rPr lang="ko-KR" altLang="en-US" sz="900" b="1" dirty="0" smtClean="0">
                <a:latin typeface="굴림체" pitchFamily="49" charset="-127"/>
                <a:ea typeface="굴림체" pitchFamily="49" charset="-127"/>
              </a:rPr>
              <a:t>선택 클릭 </a:t>
            </a:r>
            <a:r>
              <a:rPr lang="ko-KR" altLang="en-US" sz="900" b="1" dirty="0" smtClean="0">
                <a:latin typeface="굴림체" pitchFamily="49" charset="-127"/>
                <a:ea typeface="굴림체" pitchFamily="49" charset="-127"/>
              </a:rPr>
              <a:t>하세요</a:t>
            </a: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.</a:t>
            </a:r>
            <a:endParaRPr lang="en-US" altLang="ko-KR" sz="900" b="1" dirty="0" smtClean="0">
              <a:latin typeface="굴림체" pitchFamily="49" charset="-127"/>
              <a:ea typeface="굴림체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900" b="1" dirty="0">
              <a:latin typeface="굴림체" pitchFamily="49" charset="-127"/>
              <a:ea typeface="굴림체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2.    </a:t>
            </a:r>
            <a:r>
              <a:rPr lang="ko-KR" altLang="en-US" sz="900" b="1" dirty="0" smtClean="0">
                <a:latin typeface="굴림체" pitchFamily="49" charset="-127"/>
                <a:ea typeface="굴림체" pitchFamily="49" charset="-127"/>
              </a:rPr>
              <a:t>응용프로그램설치</a:t>
            </a: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-</a:t>
            </a:r>
            <a:r>
              <a:rPr lang="ko-KR" altLang="en-US" sz="900" b="1" dirty="0" smtClean="0">
                <a:latin typeface="굴림체" pitchFamily="49" charset="-127"/>
                <a:ea typeface="굴림체" pitchFamily="49" charset="-127"/>
              </a:rPr>
              <a:t>보안경고 창이 나타납니다</a:t>
            </a: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. 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900" b="1" dirty="0">
              <a:latin typeface="굴림체" pitchFamily="49" charset="-127"/>
              <a:ea typeface="굴림체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900" b="1" dirty="0" smtClean="0">
              <a:latin typeface="굴림체" pitchFamily="49" charset="-127"/>
              <a:ea typeface="굴림체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900" b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     -</a:t>
            </a:r>
            <a:r>
              <a:rPr lang="ko-KR" altLang="en-US" sz="900" b="1" dirty="0" smtClean="0">
                <a:latin typeface="굴림체" pitchFamily="49" charset="-127"/>
                <a:ea typeface="굴림체" pitchFamily="49" charset="-127"/>
              </a:rPr>
              <a:t>해당창의 설치 버튼을 클릭합니다</a:t>
            </a: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900" b="1" dirty="0" smtClean="0">
              <a:latin typeface="굴림체" pitchFamily="49" charset="-127"/>
              <a:ea typeface="굴림체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3.    </a:t>
            </a:r>
            <a:r>
              <a:rPr lang="ko-KR" altLang="en-US" sz="900" b="1" dirty="0" smtClean="0">
                <a:latin typeface="굴림체" pitchFamily="49" charset="-127"/>
                <a:ea typeface="굴림체" pitchFamily="49" charset="-127"/>
              </a:rPr>
              <a:t>정산시스템 </a:t>
            </a:r>
            <a:r>
              <a:rPr lang="ko-KR" altLang="en-US" sz="900" b="1" dirty="0">
                <a:latin typeface="굴림체" pitchFamily="49" charset="-127"/>
                <a:ea typeface="굴림체" pitchFamily="49" charset="-127"/>
              </a:rPr>
              <a:t>설치 중으로 해당 정산시스템 다운로드 중으로 나옵니다</a:t>
            </a: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.</a:t>
            </a:r>
            <a:endParaRPr lang="en-US" altLang="ko-KR" sz="900" b="1" dirty="0">
              <a:latin typeface="굴림체" pitchFamily="49" charset="-127"/>
              <a:ea typeface="굴림체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900" b="1" dirty="0" smtClean="0">
              <a:latin typeface="굴림체" pitchFamily="49" charset="-127"/>
              <a:ea typeface="굴림체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900" b="1" dirty="0">
              <a:latin typeface="굴림체" pitchFamily="49" charset="-127"/>
              <a:ea typeface="굴림체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4.    </a:t>
            </a:r>
            <a:r>
              <a:rPr lang="ko-KR" altLang="en-US" sz="900" b="1" dirty="0" smtClean="0">
                <a:latin typeface="굴림체" pitchFamily="49" charset="-127"/>
                <a:ea typeface="굴림체" pitchFamily="49" charset="-127"/>
              </a:rPr>
              <a:t>다운로드 완료 후 컴퓨터 바탕화면에 정산시스템 아이콘이 생성 됩니다</a:t>
            </a: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900" b="1" dirty="0" smtClean="0">
              <a:latin typeface="굴림체" pitchFamily="49" charset="-127"/>
              <a:ea typeface="굴림체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900" b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     -</a:t>
            </a:r>
            <a:r>
              <a:rPr lang="ko-KR" altLang="en-US" sz="900" b="1" dirty="0" smtClean="0">
                <a:latin typeface="굴림체" pitchFamily="49" charset="-127"/>
                <a:ea typeface="굴림체" pitchFamily="49" charset="-127"/>
              </a:rPr>
              <a:t>생성된 아이콘을 더블클릭 하면 로그인 창이 나옵니다</a:t>
            </a: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900" b="1" dirty="0" smtClean="0">
              <a:latin typeface="굴림체" pitchFamily="49" charset="-127"/>
              <a:ea typeface="굴림체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900" b="1" dirty="0">
              <a:latin typeface="굴림체" pitchFamily="49" charset="-127"/>
              <a:ea typeface="굴림체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5.    </a:t>
            </a:r>
            <a:r>
              <a:rPr lang="ko-KR" altLang="en-US" sz="900" b="1" dirty="0" smtClean="0">
                <a:latin typeface="굴림체" pitchFamily="49" charset="-127"/>
                <a:ea typeface="굴림체" pitchFamily="49" charset="-127"/>
              </a:rPr>
              <a:t>해당 로그인 창에  </a:t>
            </a: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ID/PW </a:t>
            </a:r>
            <a:r>
              <a:rPr lang="ko-KR" altLang="en-US" sz="900" b="1" dirty="0" smtClean="0">
                <a:latin typeface="굴림체" pitchFamily="49" charset="-127"/>
                <a:ea typeface="굴림체" pitchFamily="49" charset="-127"/>
              </a:rPr>
              <a:t>를 입력 합니다</a:t>
            </a: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900" b="1" dirty="0">
              <a:latin typeface="굴림체" pitchFamily="49" charset="-127"/>
              <a:ea typeface="굴림체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ko-KR" altLang="en-US" sz="900" b="1" dirty="0" smtClean="0">
                <a:latin typeface="굴림체" pitchFamily="49" charset="-127"/>
                <a:ea typeface="굴림체" pitchFamily="49" charset="-127"/>
              </a:rPr>
              <a:t>      </a:t>
            </a: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- </a:t>
            </a:r>
            <a:r>
              <a:rPr lang="ko-KR" altLang="en-US" sz="900" b="1" dirty="0" smtClean="0">
                <a:latin typeface="굴림체" pitchFamily="49" charset="-127"/>
                <a:ea typeface="굴림체" pitchFamily="49" charset="-127"/>
              </a:rPr>
              <a:t>아이디 </a:t>
            </a: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900" b="1" dirty="0" smtClean="0">
                <a:latin typeface="굴림체" pitchFamily="49" charset="-127"/>
                <a:ea typeface="굴림체" pitchFamily="49" charset="-127"/>
              </a:rPr>
              <a:t>사업자번호 </a:t>
            </a:r>
            <a:r>
              <a:rPr lang="en-US" altLang="ko-KR" sz="900" b="1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900" b="1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변경 하 실수 없습니다</a:t>
            </a:r>
            <a:r>
              <a:rPr lang="en-US" altLang="ko-KR" sz="900" b="1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.)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900" b="1" dirty="0">
              <a:latin typeface="굴림체" pitchFamily="49" charset="-127"/>
              <a:ea typeface="굴림체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      - </a:t>
            </a:r>
            <a:r>
              <a:rPr lang="ko-KR" altLang="en-US" sz="900" b="1" dirty="0" smtClean="0">
                <a:latin typeface="굴림체" pitchFamily="49" charset="-127"/>
                <a:ea typeface="굴림체" pitchFamily="49" charset="-127"/>
              </a:rPr>
              <a:t>패스워드</a:t>
            </a: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900" b="1" dirty="0" smtClean="0">
                <a:latin typeface="굴림체" pitchFamily="49" charset="-127"/>
                <a:ea typeface="굴림체" pitchFamily="49" charset="-127"/>
              </a:rPr>
              <a:t>사업자번</a:t>
            </a:r>
            <a:r>
              <a:rPr lang="ko-KR" altLang="en-US" sz="900" b="1" dirty="0">
                <a:latin typeface="굴림체" pitchFamily="49" charset="-127"/>
                <a:ea typeface="굴림체" pitchFamily="49" charset="-127"/>
              </a:rPr>
              <a:t>호</a:t>
            </a: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900" b="1" dirty="0" smtClean="0">
                <a:latin typeface="굴림체" pitchFamily="49" charset="-127"/>
                <a:ea typeface="굴림체" pitchFamily="49" charset="-127"/>
              </a:rPr>
              <a:t>변경 가능 합니다</a:t>
            </a:r>
            <a:r>
              <a:rPr lang="en-US" altLang="ko-KR" sz="900" b="1" dirty="0" smtClean="0">
                <a:latin typeface="굴림체" pitchFamily="49" charset="-127"/>
                <a:ea typeface="굴림체" pitchFamily="49" charset="-127"/>
              </a:rPr>
              <a:t>)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dirty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ko-KR" sz="1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004048" y="836712"/>
            <a:ext cx="3816424" cy="55309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5057927" y="1398807"/>
            <a:ext cx="3336401" cy="1349999"/>
            <a:chOff x="5325905" y="2348880"/>
            <a:chExt cx="3076126" cy="1009835"/>
          </a:xfrm>
        </p:grpSpPr>
        <p:grpSp>
          <p:nvGrpSpPr>
            <p:cNvPr id="17" name="그룹 16"/>
            <p:cNvGrpSpPr/>
            <p:nvPr/>
          </p:nvGrpSpPr>
          <p:grpSpPr>
            <a:xfrm>
              <a:off x="5994597" y="2348880"/>
              <a:ext cx="2407434" cy="1009835"/>
              <a:chOff x="5556386" y="3212976"/>
              <a:chExt cx="2407434" cy="1375434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6386" y="3212976"/>
                <a:ext cx="2407434" cy="1375434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16" name="아래쪽 화살표 15"/>
              <p:cNvSpPr/>
              <p:nvPr/>
            </p:nvSpPr>
            <p:spPr>
              <a:xfrm>
                <a:off x="7596336" y="4149080"/>
                <a:ext cx="216024" cy="21602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325905" y="2731638"/>
              <a:ext cx="7956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[2.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5123257" y="2964725"/>
            <a:ext cx="3271072" cy="1274945"/>
            <a:chOff x="5252422" y="4025238"/>
            <a:chExt cx="3271072" cy="1079946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7942" y="4025238"/>
              <a:ext cx="2585552" cy="107994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5252422" y="4434406"/>
              <a:ext cx="7956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[3.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5107959" y="4437112"/>
            <a:ext cx="3300874" cy="539911"/>
            <a:chOff x="5364427" y="4653136"/>
            <a:chExt cx="3300874" cy="539911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108" y="4653136"/>
              <a:ext cx="2598193" cy="53991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5364427" y="4725144"/>
              <a:ext cx="7956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[4.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019003" y="1042485"/>
            <a:ext cx="3314637" cy="267008"/>
            <a:chOff x="4947223" y="1024374"/>
            <a:chExt cx="3361561" cy="267008"/>
          </a:xfrm>
        </p:grpSpPr>
        <p:sp>
          <p:nvSpPr>
            <p:cNvPr id="22" name="TextBox 21"/>
            <p:cNvSpPr txBox="1"/>
            <p:nvPr/>
          </p:nvSpPr>
          <p:spPr>
            <a:xfrm>
              <a:off x="4947223" y="1029772"/>
              <a:ext cx="9083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[1.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22238" y="1024374"/>
              <a:ext cx="2586546" cy="2308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latin typeface="HY나무B" panose="02030600000101010101" pitchFamily="18" charset="-127"/>
                  <a:ea typeface="HY나무B" panose="02030600000101010101" pitchFamily="18" charset="-127"/>
                </a:rPr>
                <a:t>http://</a:t>
              </a:r>
              <a:r>
                <a:rPr lang="en-US" altLang="ko-KR" sz="900" dirty="0" smtClean="0">
                  <a:latin typeface="HY나무B" panose="02030600000101010101" pitchFamily="18" charset="-127"/>
                  <a:ea typeface="HY나무B" panose="02030600000101010101" pitchFamily="18" charset="-127"/>
                </a:rPr>
                <a:t>www.prephiscorea.com/</a:t>
              </a:r>
              <a:endParaRPr lang="ko-KR" altLang="en-US" sz="900" dirty="0"/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5116798" y="5229200"/>
            <a:ext cx="3277531" cy="936104"/>
            <a:chOff x="5178711" y="1838184"/>
            <a:chExt cx="3277531" cy="798728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553" y="1838184"/>
              <a:ext cx="2583689" cy="79872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5178711" y="2076151"/>
              <a:ext cx="795670" cy="223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[5.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8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436712" y="-27384"/>
            <a:ext cx="5943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   </a:t>
            </a:r>
            <a:r>
              <a:rPr lang="en-US" altLang="ko-KR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최초 패스워드 변경 방법</a:t>
            </a:r>
            <a:endParaRPr lang="ko-KR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539552" y="908721"/>
            <a:ext cx="4248472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바탕화면에 해당브랜드 아이콘을 더블클릭 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정산시스템 로그인 창이 뜨며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아이디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비밀번호를 입력합니다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1000" b="1" dirty="0" smtClean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</a:t>
            </a:r>
            <a:r>
              <a:rPr lang="ko-KR" altLang="en-US" sz="1000" b="1" dirty="0" smtClean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아이디</a:t>
            </a:r>
            <a:r>
              <a:rPr lang="en-US" altLang="ko-KR" sz="1000" b="1" dirty="0" smtClean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</a:t>
            </a:r>
            <a:r>
              <a:rPr lang="ko-KR" altLang="en-US" sz="1000" b="1" dirty="0" smtClean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사업자번호 </a:t>
            </a:r>
            <a:r>
              <a:rPr lang="en-US" altLang="ko-KR" sz="1000" b="1" dirty="0" smtClean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/ -</a:t>
            </a:r>
            <a:r>
              <a:rPr lang="ko-KR" altLang="en-US" sz="1000" b="1" dirty="0" smtClean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비밀번호</a:t>
            </a:r>
            <a:r>
              <a:rPr lang="en-US" altLang="ko-KR" sz="1000" b="1" dirty="0" smtClean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</a:t>
            </a:r>
            <a:r>
              <a:rPr lang="ko-KR" altLang="en-US" sz="1000" b="1" dirty="0" smtClean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사업자번호 </a:t>
            </a:r>
            <a:endParaRPr lang="en-US" altLang="ko-KR" sz="1000" b="1" dirty="0" smtClean="0">
              <a:solidFill>
                <a:srgbClr val="00B05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solidFill>
                <a:srgbClr val="00B05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  [</a:t>
            </a:r>
            <a:r>
              <a:rPr lang="ko-KR" altLang="en-US" sz="1000" b="1" dirty="0" smtClean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최초 비밀번호는 사업자번호 입니다</a:t>
            </a:r>
            <a:r>
              <a:rPr lang="en-US" altLang="ko-KR" sz="1000" b="1" dirty="0" smtClean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.]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3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아이디 및 비밀번호를 입력하면 </a:t>
            </a:r>
            <a:r>
              <a:rPr lang="en-US" altLang="ko-KR" sz="1000" b="1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*</a:t>
            </a:r>
            <a:r>
              <a:rPr lang="ko-KR" altLang="en-US" sz="1000" b="1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패드워드 변경 </a:t>
            </a:r>
            <a:r>
              <a:rPr lang="ko-KR" altLang="en-US" sz="1000" b="1" dirty="0" err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부탁드립니다</a:t>
            </a:r>
            <a:r>
              <a:rPr lang="en-US" altLang="ko-KR" sz="1000" b="1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!!! </a:t>
            </a:r>
          </a:p>
          <a:p>
            <a:pPr marL="228600" indent="-228600" eaLnBrk="1" hangingPunct="1">
              <a:spcBef>
                <a:spcPct val="0"/>
              </a:spcBef>
              <a:buAutoNum type="arabicPeriod" startAt="3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문구가 나옵니다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해당 확인버튼을 선택합니다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3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4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사용자 수정 팝업 창 이 생성됩니다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AutoNum type="arabicPeriod" startAt="4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5"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[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비밀번호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] + [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비밀번호확인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]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안에 변경하실 번호 를 입력합니다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AutoNum type="arabicPeriod" startAt="5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6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입력 하신 후              을 클릭하시면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변경되었다고 창이 나오고 확인을 클릭해 주시면 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3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7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다시 재 로그인시 변경된 비밀번호로 입력하시면 정산시스템을 사용 하 실 수 있습니다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</a:t>
            </a:r>
            <a:r>
              <a:rPr lang="en-US" altLang="ko-KR" sz="1000" b="1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※ </a:t>
            </a:r>
            <a:r>
              <a:rPr lang="ko-KR" altLang="en-US" sz="1000" b="1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참고사항</a:t>
            </a:r>
            <a:r>
              <a:rPr lang="en-US" altLang="ko-KR" sz="1000" b="1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000" b="1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아이디는 변경 하실 수 없습니다</a:t>
            </a:r>
            <a:r>
              <a:rPr lang="en-US" altLang="ko-KR" sz="1000" b="1" dirty="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 ※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900" b="1" dirty="0" smtClean="0">
              <a:solidFill>
                <a:srgbClr val="FF0000"/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pic>
        <p:nvPicPr>
          <p:cNvPr id="7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886" y="4221087"/>
            <a:ext cx="647700" cy="231079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5191494" y="3861048"/>
            <a:ext cx="3239567" cy="2150236"/>
            <a:chOff x="6016943" y="3799044"/>
            <a:chExt cx="2289216" cy="1964675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186" y="4060654"/>
              <a:ext cx="1848973" cy="170306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016943" y="3799044"/>
              <a:ext cx="936104" cy="239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smtClean="0">
                  <a:latin typeface="+mn-ea"/>
                </a:rPr>
                <a:t>[4.5.6.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sp>
        <p:nvSpPr>
          <p:cNvPr id="14" name="모서리가 둥근 직사각형 13"/>
          <p:cNvSpPr/>
          <p:nvPr/>
        </p:nvSpPr>
        <p:spPr>
          <a:xfrm>
            <a:off x="5004048" y="908721"/>
            <a:ext cx="3816424" cy="540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5130191" y="1124744"/>
            <a:ext cx="3300874" cy="648072"/>
            <a:chOff x="5364427" y="4653136"/>
            <a:chExt cx="3300874" cy="539911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108" y="4653136"/>
              <a:ext cx="2598193" cy="53991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5364427" y="4725144"/>
              <a:ext cx="7956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[1.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5137969" y="1854411"/>
            <a:ext cx="3293096" cy="936104"/>
            <a:chOff x="5137969" y="1838184"/>
            <a:chExt cx="3293096" cy="79872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872" y="1838184"/>
              <a:ext cx="2598193" cy="79872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5137969" y="2076151"/>
              <a:ext cx="7956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[2.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5130191" y="2940669"/>
            <a:ext cx="3300874" cy="924642"/>
            <a:chOff x="5130191" y="2940669"/>
            <a:chExt cx="3300874" cy="924642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4503" y="2940669"/>
              <a:ext cx="2616562" cy="92464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grpSp>
          <p:nvGrpSpPr>
            <p:cNvPr id="22" name="그룹 21"/>
            <p:cNvGrpSpPr/>
            <p:nvPr/>
          </p:nvGrpSpPr>
          <p:grpSpPr>
            <a:xfrm>
              <a:off x="5130191" y="3181893"/>
              <a:ext cx="3059494" cy="439512"/>
              <a:chOff x="5048685" y="2828648"/>
              <a:chExt cx="3059494" cy="37672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048685" y="2828648"/>
                <a:ext cx="79567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b="1" dirty="0" smtClean="0">
                    <a:latin typeface="+mn-ea"/>
                  </a:rPr>
                  <a:t>[3.</a:t>
                </a:r>
                <a:r>
                  <a:rPr lang="ko-KR" altLang="en-US" sz="1100" b="1" dirty="0" smtClean="0">
                    <a:latin typeface="+mn-ea"/>
                  </a:rPr>
                  <a:t>참조</a:t>
                </a:r>
                <a:r>
                  <a:rPr lang="en-US" altLang="ko-KR" sz="1100" b="1" dirty="0" smtClean="0">
                    <a:latin typeface="+mn-ea"/>
                  </a:rPr>
                  <a:t>]</a:t>
                </a:r>
                <a:endParaRPr lang="ko-KR" altLang="en-US" sz="1100" b="1" dirty="0">
                  <a:latin typeface="+mn-ea"/>
                </a:endParaRPr>
              </a:p>
            </p:txBody>
          </p:sp>
          <p:sp>
            <p:nvSpPr>
              <p:cNvPr id="21" name="아래쪽 화살표 20"/>
              <p:cNvSpPr/>
              <p:nvPr/>
            </p:nvSpPr>
            <p:spPr>
              <a:xfrm>
                <a:off x="7964163" y="2959452"/>
                <a:ext cx="144016" cy="24592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64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123728" y="-90264"/>
            <a:ext cx="5943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3-1.</a:t>
            </a:r>
            <a:r>
              <a:rPr lang="ko-KR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매출정보 상세내역  </a:t>
            </a:r>
            <a:endParaRPr lang="ko-KR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2" y="929976"/>
            <a:ext cx="8568952" cy="523411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그룹 14"/>
          <p:cNvGrpSpPr/>
          <p:nvPr/>
        </p:nvGrpSpPr>
        <p:grpSpPr>
          <a:xfrm>
            <a:off x="5868143" y="2592046"/>
            <a:ext cx="1224137" cy="1052978"/>
            <a:chOff x="5868143" y="2521588"/>
            <a:chExt cx="1224137" cy="1052978"/>
          </a:xfrm>
        </p:grpSpPr>
        <p:sp>
          <p:nvSpPr>
            <p:cNvPr id="11" name="타원형 설명선 10"/>
            <p:cNvSpPr/>
            <p:nvPr/>
          </p:nvSpPr>
          <p:spPr>
            <a:xfrm rot="10800000">
              <a:off x="5868143" y="3212976"/>
              <a:ext cx="559381" cy="361590"/>
            </a:xfrm>
            <a:prstGeom prst="wedgeEllipseCallou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설명선 1 13"/>
            <p:cNvSpPr/>
            <p:nvPr/>
          </p:nvSpPr>
          <p:spPr>
            <a:xfrm>
              <a:off x="6441116" y="2521588"/>
              <a:ext cx="651164" cy="460804"/>
            </a:xfrm>
            <a:prstGeom prst="borderCallout1">
              <a:avLst>
                <a:gd name="adj1" fmla="val 41426"/>
                <a:gd name="adj2" fmla="val 485"/>
                <a:gd name="adj3" fmla="val 140485"/>
                <a:gd name="adj4" fmla="val -25555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58279" y="2556673"/>
            <a:ext cx="67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취소건</a:t>
            </a:r>
            <a:endParaRPr lang="en-US" altLang="ko-KR" sz="9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ko-KR" altLang="en-US" sz="9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확인가능</a:t>
            </a:r>
            <a:endParaRPr lang="ko-KR" altLang="en-US" sz="9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6823569" y="1844824"/>
            <a:ext cx="2140919" cy="2160240"/>
            <a:chOff x="6823569" y="1844824"/>
            <a:chExt cx="2140919" cy="2160240"/>
          </a:xfrm>
        </p:grpSpPr>
        <p:sp>
          <p:nvSpPr>
            <p:cNvPr id="16" name="설명선 1 15"/>
            <p:cNvSpPr/>
            <p:nvPr/>
          </p:nvSpPr>
          <p:spPr>
            <a:xfrm>
              <a:off x="6823569" y="3548248"/>
              <a:ext cx="628751" cy="456816"/>
            </a:xfrm>
            <a:prstGeom prst="borderCallout1">
              <a:avLst>
                <a:gd name="adj1" fmla="val -4484"/>
                <a:gd name="adj2" fmla="val 43607"/>
                <a:gd name="adj3" fmla="val -248517"/>
                <a:gd name="adj4" fmla="val 109695"/>
              </a:avLst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7308304" y="1844824"/>
              <a:ext cx="1584176" cy="5760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55617" y="1913057"/>
              <a:ext cx="170887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매장카드사별</a:t>
              </a:r>
              <a:endPara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  <a:p>
              <a:pPr algn="ctr"/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가맹점번호 </a:t>
              </a:r>
              <a:endPara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  <a:p>
              <a:pPr algn="ctr"/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확인 가능합니다</a:t>
              </a:r>
              <a:endParaRPr lang="ko-KR" altLang="en-US" sz="900" b="1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899592" y="4509120"/>
            <a:ext cx="2799970" cy="1152128"/>
            <a:chOff x="899592" y="4509120"/>
            <a:chExt cx="2799970" cy="1152128"/>
          </a:xfrm>
        </p:grpSpPr>
        <p:sp>
          <p:nvSpPr>
            <p:cNvPr id="20" name="순서도: 처리 19"/>
            <p:cNvSpPr/>
            <p:nvPr/>
          </p:nvSpPr>
          <p:spPr>
            <a:xfrm>
              <a:off x="899592" y="5229200"/>
              <a:ext cx="864096" cy="432048"/>
            </a:xfrm>
            <a:prstGeom prst="flowChartProcess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설명선 1 20"/>
            <p:cNvSpPr/>
            <p:nvPr/>
          </p:nvSpPr>
          <p:spPr>
            <a:xfrm>
              <a:off x="1691680" y="4509120"/>
              <a:ext cx="1440160" cy="555182"/>
            </a:xfrm>
            <a:prstGeom prst="borderCallout1">
              <a:avLst>
                <a:gd name="adj1" fmla="val 38187"/>
                <a:gd name="adj2" fmla="val -538"/>
                <a:gd name="adj3" fmla="val 128143"/>
                <a:gd name="adj4" fmla="val -27050"/>
              </a:avLst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91679" y="4556471"/>
              <a:ext cx="200788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카드사별확인가능하며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, </a:t>
              </a:r>
            </a:p>
            <a:p>
              <a:r>
                <a:rPr lang="ko-KR" altLang="en-US" sz="900" b="1" dirty="0" err="1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은련카드는</a:t>
              </a:r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</a:t>
              </a:r>
              <a:r>
                <a:rPr lang="ko-KR" altLang="en-US" sz="900" b="1" dirty="0" err="1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매입사가</a:t>
              </a:r>
              <a:endPara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  <a:p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(</a:t>
              </a:r>
              <a:r>
                <a:rPr lang="ko-KR" altLang="en-US" sz="900" b="1" dirty="0" err="1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비씨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,</a:t>
              </a:r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외환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,</a:t>
              </a:r>
              <a:r>
                <a:rPr lang="ko-KR" altLang="en-US" sz="900" b="1" dirty="0" err="1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롯데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)</a:t>
              </a:r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입니다</a:t>
              </a:r>
              <a:endParaRPr lang="ko-KR" altLang="en-US" sz="900" b="1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5959473" y="5224434"/>
            <a:ext cx="936104" cy="648072"/>
            <a:chOff x="5959473" y="5224434"/>
            <a:chExt cx="936104" cy="648072"/>
          </a:xfrm>
        </p:grpSpPr>
        <p:sp>
          <p:nvSpPr>
            <p:cNvPr id="25" name="구름 모양 설명선 24"/>
            <p:cNvSpPr/>
            <p:nvPr/>
          </p:nvSpPr>
          <p:spPr>
            <a:xfrm>
              <a:off x="5959473" y="5224434"/>
              <a:ext cx="936104" cy="648072"/>
            </a:xfrm>
            <a:prstGeom prst="cloudCallout">
              <a:avLst/>
            </a:prstGeom>
            <a:solidFill>
              <a:schemeClr val="bg1"/>
            </a:solidFill>
            <a:ln w="317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53997" y="531362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  매출</a:t>
              </a:r>
              <a:endPara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  <a:p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총거래금</a:t>
              </a:r>
              <a:r>
                <a:rPr lang="ko-KR" altLang="en-US" sz="900" b="1" dirty="0">
                  <a:latin typeface="굴림체" panose="020B0609000101010101" pitchFamily="49" charset="-127"/>
                  <a:ea typeface="굴림체" panose="020B0609000101010101" pitchFamily="49" charset="-127"/>
                </a:rPr>
                <a:t>액</a:t>
              </a:r>
              <a:endPara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7308303" y="4077072"/>
            <a:ext cx="1501824" cy="1421215"/>
            <a:chOff x="7308303" y="4077072"/>
            <a:chExt cx="1501824" cy="1421215"/>
          </a:xfrm>
        </p:grpSpPr>
        <p:sp>
          <p:nvSpPr>
            <p:cNvPr id="28" name="모서리가 둥근 직사각형 27"/>
            <p:cNvSpPr/>
            <p:nvPr/>
          </p:nvSpPr>
          <p:spPr>
            <a:xfrm>
              <a:off x="7864338" y="4077072"/>
              <a:ext cx="945789" cy="360040"/>
            </a:xfrm>
            <a:prstGeom prst="round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설명선 2 28"/>
            <p:cNvSpPr/>
            <p:nvPr/>
          </p:nvSpPr>
          <p:spPr>
            <a:xfrm rot="10800000">
              <a:off x="7308303" y="4786711"/>
              <a:ext cx="1409735" cy="711576"/>
            </a:xfrm>
            <a:prstGeom prst="borderCallout2">
              <a:avLst>
                <a:gd name="adj1" fmla="val 99127"/>
                <a:gd name="adj2" fmla="val 18427"/>
                <a:gd name="adj3" fmla="val 147053"/>
                <a:gd name="adj4" fmla="val 25058"/>
                <a:gd name="adj5" fmla="val 121858"/>
                <a:gd name="adj6" fmla="val 22946"/>
              </a:avLst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08304" y="4832019"/>
              <a:ext cx="14624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 승인되고 입금까지 </a:t>
              </a:r>
              <a:endPara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  <a:p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최소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4~5</a:t>
              </a:r>
              <a:r>
                <a:rPr lang="ko-KR" altLang="en-US" sz="900" b="1" dirty="0" err="1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일정도걸립니다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.</a:t>
              </a:r>
            </a:p>
            <a:p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  (</a:t>
              </a:r>
              <a:r>
                <a:rPr lang="ko-KR" altLang="en-US" sz="900" b="1" dirty="0" err="1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카드사마다틀림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)</a:t>
              </a:r>
            </a:p>
            <a:p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  주말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&amp;</a:t>
              </a:r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공휴일제외</a:t>
              </a:r>
              <a:endParaRPr lang="ko-KR" altLang="en-US" sz="900" b="1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348077" y="2131306"/>
            <a:ext cx="1872208" cy="1369702"/>
            <a:chOff x="6268277" y="2848224"/>
            <a:chExt cx="1584176" cy="1156840"/>
          </a:xfrm>
        </p:grpSpPr>
        <p:sp>
          <p:nvSpPr>
            <p:cNvPr id="33" name="설명선 1 32"/>
            <p:cNvSpPr/>
            <p:nvPr/>
          </p:nvSpPr>
          <p:spPr>
            <a:xfrm>
              <a:off x="6693666" y="3548248"/>
              <a:ext cx="936104" cy="456816"/>
            </a:xfrm>
            <a:prstGeom prst="borderCallout1">
              <a:avLst>
                <a:gd name="adj1" fmla="val -2975"/>
                <a:gd name="adj2" fmla="val 47297"/>
                <a:gd name="adj3" fmla="val -57285"/>
                <a:gd name="adj4" fmla="val 27713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6319513" y="2848224"/>
              <a:ext cx="1532940" cy="5596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68277" y="2876892"/>
              <a:ext cx="1584176" cy="428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b="1" dirty="0" err="1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발급사</a:t>
              </a:r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&amp; </a:t>
              </a:r>
              <a:r>
                <a:rPr lang="ko-KR" altLang="en-US" sz="900" b="1" dirty="0" err="1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매입사</a:t>
              </a:r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설명</a:t>
              </a:r>
              <a:endPara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  <a:p>
              <a:r>
                <a:rPr lang="ko-KR" altLang="en-US" sz="900" b="1" dirty="0" err="1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발급사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: </a:t>
              </a:r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카드발급을 </a:t>
              </a:r>
              <a:r>
                <a:rPr lang="ko-KR" altLang="en-US" sz="900" b="1" dirty="0" err="1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해준카드사</a:t>
              </a:r>
              <a:endPara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  <a:p>
              <a:r>
                <a:rPr lang="ko-KR" altLang="en-US" sz="900" b="1" dirty="0" err="1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매입사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: </a:t>
              </a:r>
              <a:r>
                <a:rPr lang="ko-KR" altLang="en-US" sz="900" b="1" dirty="0" err="1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입금을해주는카드사</a:t>
              </a:r>
              <a:endParaRPr lang="en-US" altLang="ko-KR" sz="9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 rot="10800000">
            <a:off x="3275856" y="3346158"/>
            <a:ext cx="1152128" cy="1018946"/>
            <a:chOff x="5419413" y="2555620"/>
            <a:chExt cx="1152128" cy="1018946"/>
          </a:xfrm>
        </p:grpSpPr>
        <p:sp>
          <p:nvSpPr>
            <p:cNvPr id="37" name="타원형 설명선 36"/>
            <p:cNvSpPr/>
            <p:nvPr/>
          </p:nvSpPr>
          <p:spPr>
            <a:xfrm rot="10800000">
              <a:off x="5868143" y="3212976"/>
              <a:ext cx="559381" cy="361590"/>
            </a:xfrm>
            <a:prstGeom prst="wedgeEllipseCallout">
              <a:avLst/>
            </a:prstGeom>
            <a:noFill/>
            <a:ln w="28575">
              <a:solidFill>
                <a:srgbClr val="F030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설명선 1 37"/>
            <p:cNvSpPr/>
            <p:nvPr/>
          </p:nvSpPr>
          <p:spPr>
            <a:xfrm>
              <a:off x="5419413" y="2555620"/>
              <a:ext cx="1152128" cy="432048"/>
            </a:xfrm>
            <a:prstGeom prst="borderCallout1">
              <a:avLst>
                <a:gd name="adj1" fmla="val 98115"/>
                <a:gd name="adj2" fmla="val 49143"/>
                <a:gd name="adj3" fmla="val 140467"/>
                <a:gd name="adj4" fmla="val 72213"/>
              </a:avLst>
            </a:prstGeom>
            <a:solidFill>
              <a:schemeClr val="bg1"/>
            </a:solidFill>
            <a:ln w="28575">
              <a:solidFill>
                <a:srgbClr val="F030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275855" y="3941030"/>
            <a:ext cx="116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원거래일</a:t>
            </a:r>
            <a:r>
              <a:rPr lang="en-US" altLang="ko-KR" sz="9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?</a:t>
            </a:r>
            <a:endParaRPr lang="en-US" altLang="ko-KR" sz="9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ko-KR" altLang="en-US" sz="90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최초승인을한날짜</a:t>
            </a:r>
            <a:endParaRPr lang="ko-KR" altLang="en-US" sz="9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00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228800" y="-90264"/>
            <a:ext cx="5943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3-2.</a:t>
            </a:r>
            <a:r>
              <a:rPr lang="ko-KR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매출정보 상세내역 </a:t>
            </a:r>
            <a:endParaRPr lang="ko-KR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323528" y="683979"/>
            <a:ext cx="453650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매출관리 → 매출정보 상세내역을 선택 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2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매출일자를 선택 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3. 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조회를 클릭하면 매출이 생성됩니다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4. 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승인번호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&amp;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카드번호로도 매출내역을 확인  할 수 있습니다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5. 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엑셀파일 </a:t>
            </a:r>
            <a:r>
              <a:rPr lang="ko-KR" altLang="en-US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저장 후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매</a:t>
            </a:r>
            <a:r>
              <a:rPr lang="ko-KR" altLang="en-US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출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내역을 </a:t>
            </a:r>
            <a:r>
              <a:rPr lang="ko-KR" altLang="en-US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확인 할 수 있습니다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6"/>
              <a:defRPr/>
            </a:pPr>
            <a:r>
              <a:rPr lang="ko-KR" altLang="en-US" sz="100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매입사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00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를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</a:t>
            </a:r>
            <a:r>
              <a:rPr lang="en-US" altLang="ko-KR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[</a:t>
            </a:r>
            <a:r>
              <a:rPr lang="ko-KR" altLang="en-US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▼ </a:t>
            </a:r>
            <a:r>
              <a:rPr lang="en-US" altLang="ko-KR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]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선택하면  원하는 카드사별로 매출내역을 </a:t>
            </a: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확 인 할 수 있습니다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7. 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정산상태 사용설명</a:t>
            </a: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*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미 청구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: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아직 카드사로 미 매입 되어 있지 않은 매출 건</a:t>
            </a: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           (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단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; </a:t>
            </a:r>
            <a:r>
              <a:rPr lang="ko-KR" altLang="en-US" sz="100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비씨카드는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미 청구로 보입니다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.)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*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청구 중 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카드사로 매출 건이 접수가 되어있는 승인 건</a:t>
            </a: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*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입 금 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매장 측으로 입금 완료된 승인 건</a:t>
            </a: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＃참조사항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＃</a:t>
            </a: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171450" indent="-17145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altLang="ko-KR" sz="1000" b="1" dirty="0" smtClean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EDC</a:t>
            </a:r>
            <a:r>
              <a:rPr lang="ko-KR" altLang="en-US" sz="1000" b="1" dirty="0" smtClean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계약방식이란</a:t>
            </a:r>
            <a:r>
              <a:rPr lang="en-US" altLang="ko-KR" sz="1000" b="1" dirty="0" smtClean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?  </a:t>
            </a:r>
            <a:r>
              <a:rPr lang="ko-KR" altLang="en-US" sz="1000" b="1" dirty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카드사에서 해당 매장 점주님 통장으로 </a:t>
            </a:r>
            <a:r>
              <a:rPr lang="ko-KR" altLang="en-US" sz="1000" b="1" dirty="0" smtClean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자동입금 </a:t>
            </a:r>
            <a:endParaRPr lang="en-US" altLang="ko-KR" sz="1000" b="1" dirty="0" smtClean="0">
              <a:solidFill>
                <a:srgbClr val="0070C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ko-KR" altLang="en-US" sz="1000" b="1" dirty="0" smtClean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해 </a:t>
            </a:r>
            <a:r>
              <a:rPr lang="ko-KR" altLang="en-US" sz="1000" b="1" dirty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주는 </a:t>
            </a:r>
            <a:r>
              <a:rPr lang="ko-KR" altLang="en-US" sz="1000" b="1" dirty="0" smtClean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방식으로</a:t>
            </a:r>
            <a:r>
              <a:rPr lang="en-US" altLang="ko-KR" sz="1000" b="1" dirty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000" b="1" dirty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입금데이터를  </a:t>
            </a:r>
            <a:r>
              <a:rPr lang="ko-KR" altLang="en-US" sz="1000" b="1" dirty="0" err="1" smtClean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프레피스코리아</a:t>
            </a:r>
            <a:r>
              <a:rPr lang="ko-KR" altLang="en-US" sz="1000" b="1" dirty="0" smtClean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000" b="1" dirty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에서는 확인 하실 수  </a:t>
            </a:r>
            <a:r>
              <a:rPr lang="ko-KR" altLang="en-US" sz="1000" b="1" dirty="0" smtClean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1000" b="1" dirty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 b="1" dirty="0" smtClean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 b="1" dirty="0" smtClean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000" b="1" dirty="0" smtClean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없습니다</a:t>
            </a:r>
            <a:r>
              <a:rPr lang="en-US" altLang="ko-KR" sz="1000" b="1" dirty="0" smtClean="0">
                <a:solidFill>
                  <a:srgbClr val="0070C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5004048" y="980727"/>
            <a:ext cx="3816424" cy="53285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13"/>
          <p:cNvGrpSpPr/>
          <p:nvPr/>
        </p:nvGrpSpPr>
        <p:grpSpPr>
          <a:xfrm>
            <a:off x="5228444" y="1761037"/>
            <a:ext cx="2981787" cy="276225"/>
            <a:chOff x="5220072" y="1844824"/>
            <a:chExt cx="2981787" cy="276225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585" y="1844824"/>
              <a:ext cx="2208274" cy="27622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5220072" y="1844824"/>
              <a:ext cx="908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[2.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11" name="그룹 16"/>
          <p:cNvGrpSpPr/>
          <p:nvPr/>
        </p:nvGrpSpPr>
        <p:grpSpPr>
          <a:xfrm>
            <a:off x="5228444" y="2533445"/>
            <a:ext cx="2981787" cy="290330"/>
            <a:chOff x="5220072" y="2132856"/>
            <a:chExt cx="2981787" cy="290330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353" y="2132856"/>
              <a:ext cx="2199506" cy="29033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5220072" y="2146919"/>
              <a:ext cx="908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[4.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14" name="그룹 18"/>
          <p:cNvGrpSpPr/>
          <p:nvPr/>
        </p:nvGrpSpPr>
        <p:grpSpPr>
          <a:xfrm>
            <a:off x="5238543" y="1092059"/>
            <a:ext cx="2963316" cy="576064"/>
            <a:chOff x="5257120" y="1052735"/>
            <a:chExt cx="2963316" cy="576064"/>
          </a:xfrm>
        </p:grpSpPr>
        <p:grpSp>
          <p:nvGrpSpPr>
            <p:cNvPr id="17" name="그룹 10"/>
            <p:cNvGrpSpPr/>
            <p:nvPr/>
          </p:nvGrpSpPr>
          <p:grpSpPr>
            <a:xfrm>
              <a:off x="5257120" y="1052735"/>
              <a:ext cx="2963316" cy="576064"/>
              <a:chOff x="5549489" y="1196752"/>
              <a:chExt cx="2595552" cy="809738"/>
            </a:xfrm>
          </p:grpSpPr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0826" y="1196752"/>
                <a:ext cx="1934215" cy="809738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549489" y="1444611"/>
                <a:ext cx="795670" cy="314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b="1" dirty="0" smtClean="0">
                    <a:latin typeface="+mn-ea"/>
                  </a:rPr>
                  <a:t>[1.</a:t>
                </a:r>
                <a:r>
                  <a:rPr lang="ko-KR" altLang="en-US" sz="1100" b="1" dirty="0" smtClean="0">
                    <a:latin typeface="+mn-ea"/>
                  </a:rPr>
                  <a:t>참조</a:t>
                </a:r>
                <a:r>
                  <a:rPr lang="en-US" altLang="ko-KR" sz="1100" b="1" dirty="0" smtClean="0">
                    <a:latin typeface="+mn-ea"/>
                  </a:rPr>
                  <a:t>]</a:t>
                </a:r>
                <a:endParaRPr lang="ko-KR" altLang="en-US" sz="1100" b="1" dirty="0">
                  <a:latin typeface="+mn-ea"/>
                </a:endParaRPr>
              </a:p>
            </p:txBody>
          </p:sp>
        </p:grpSp>
        <p:sp>
          <p:nvSpPr>
            <p:cNvPr id="18" name="오른쪽 화살표 17"/>
            <p:cNvSpPr/>
            <p:nvPr/>
          </p:nvSpPr>
          <p:spPr>
            <a:xfrm rot="16200000">
              <a:off x="7488324" y="1344454"/>
              <a:ext cx="288032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21"/>
          <p:cNvGrpSpPr/>
          <p:nvPr/>
        </p:nvGrpSpPr>
        <p:grpSpPr>
          <a:xfrm>
            <a:off x="5228444" y="2132856"/>
            <a:ext cx="1601715" cy="280103"/>
            <a:chOff x="5220072" y="2156352"/>
            <a:chExt cx="1601715" cy="280103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2" y="2156352"/>
              <a:ext cx="809625" cy="280103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5220072" y="2165599"/>
              <a:ext cx="908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[3.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22" name="그룹 26"/>
          <p:cNvGrpSpPr/>
          <p:nvPr/>
        </p:nvGrpSpPr>
        <p:grpSpPr>
          <a:xfrm>
            <a:off x="5240783" y="2911298"/>
            <a:ext cx="1514045" cy="278616"/>
            <a:chOff x="5240783" y="2902316"/>
            <a:chExt cx="1514045" cy="278616"/>
          </a:xfrm>
        </p:grpSpPr>
        <p:sp>
          <p:nvSpPr>
            <p:cNvPr id="25" name="TextBox 24"/>
            <p:cNvSpPr txBox="1"/>
            <p:nvPr/>
          </p:nvSpPr>
          <p:spPr>
            <a:xfrm>
              <a:off x="5240783" y="2902316"/>
              <a:ext cx="908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[5.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353" y="2914232"/>
              <a:ext cx="752475" cy="2667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  <p:grpSp>
        <p:nvGrpSpPr>
          <p:cNvPr id="27" name="그룹 28"/>
          <p:cNvGrpSpPr/>
          <p:nvPr/>
        </p:nvGrpSpPr>
        <p:grpSpPr>
          <a:xfrm>
            <a:off x="5192823" y="3284983"/>
            <a:ext cx="2993825" cy="720080"/>
            <a:chOff x="5247922" y="3284984"/>
            <a:chExt cx="2720029" cy="720080"/>
          </a:xfrm>
        </p:grpSpPr>
        <p:pic>
          <p:nvPicPr>
            <p:cNvPr id="7" name="그림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596" y="3284984"/>
              <a:ext cx="1998355" cy="720080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5247922" y="3370837"/>
              <a:ext cx="908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[6.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29" name="그룹 31"/>
          <p:cNvGrpSpPr/>
          <p:nvPr/>
        </p:nvGrpSpPr>
        <p:grpSpPr>
          <a:xfrm>
            <a:off x="5192823" y="4058408"/>
            <a:ext cx="2985659" cy="1008112"/>
            <a:chOff x="5216200" y="5013176"/>
            <a:chExt cx="2985659" cy="1008112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353" y="5013176"/>
              <a:ext cx="2199506" cy="100811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5216200" y="5255622"/>
              <a:ext cx="9998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[7.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33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245" y="5360116"/>
            <a:ext cx="160691" cy="2099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grpSp>
        <p:nvGrpSpPr>
          <p:cNvPr id="32" name="그룹 35"/>
          <p:cNvGrpSpPr/>
          <p:nvPr/>
        </p:nvGrpSpPr>
        <p:grpSpPr>
          <a:xfrm>
            <a:off x="82138" y="5013176"/>
            <a:ext cx="4921909" cy="1189208"/>
            <a:chOff x="-61878" y="4734036"/>
            <a:chExt cx="4921909" cy="1189208"/>
          </a:xfrm>
        </p:grpSpPr>
        <p:sp>
          <p:nvSpPr>
            <p:cNvPr id="23" name="TextBox 22"/>
            <p:cNvSpPr txBox="1"/>
            <p:nvPr/>
          </p:nvSpPr>
          <p:spPr>
            <a:xfrm>
              <a:off x="323528" y="4744563"/>
              <a:ext cx="432048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[</a:t>
              </a:r>
              <a:r>
                <a:rPr lang="ko-KR" altLang="en-US" sz="1000" b="1" dirty="0" err="1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그룹핑</a:t>
              </a:r>
              <a:r>
                <a:rPr lang="ko-KR" altLang="en-US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방법</a:t>
              </a:r>
              <a:r>
                <a:rPr lang="en-US" altLang="ko-KR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]</a:t>
              </a:r>
            </a:p>
            <a:p>
              <a:endParaRPr lang="en-US" altLang="ko-KR" sz="1000" b="1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  <a:p>
              <a:r>
                <a:rPr lang="en-US" altLang="ko-KR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#  </a:t>
              </a:r>
              <a:r>
                <a:rPr lang="ko-KR" altLang="en-US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매</a:t>
              </a:r>
              <a:r>
                <a:rPr lang="ko-KR" altLang="en-US" sz="1000" b="1" dirty="0">
                  <a:latin typeface="굴림체" panose="020B0609000101010101" pitchFamily="49" charset="-127"/>
                  <a:ea typeface="굴림체" panose="020B0609000101010101" pitchFamily="49" charset="-127"/>
                </a:rPr>
                <a:t>입</a:t>
              </a:r>
              <a:r>
                <a:rPr lang="ko-KR" altLang="en-US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사명을  마우스왼쪽버튼을 누른 상태에 서 위의 빈 공란  쪽</a:t>
              </a:r>
              <a:endPara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  <a:p>
              <a:r>
                <a:rPr lang="ko-KR" altLang="en-US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  </a:t>
              </a:r>
              <a:r>
                <a:rPr lang="ko-KR" altLang="en-US" sz="1000" b="1" dirty="0" err="1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으로</a:t>
              </a:r>
              <a:r>
                <a:rPr lang="ko-KR" altLang="en-US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끌어오시면  옆에 그림처럼 투명하게  매입사명이 보입니다</a:t>
              </a:r>
              <a:r>
                <a:rPr lang="en-US" altLang="ko-KR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.</a:t>
              </a:r>
            </a:p>
            <a:p>
              <a:r>
                <a:rPr lang="en-US" altLang="ko-KR" sz="1000" b="1" dirty="0">
                  <a:latin typeface="굴림체" panose="020B0609000101010101" pitchFamily="49" charset="-127"/>
                  <a:ea typeface="굴림체" panose="020B0609000101010101" pitchFamily="49" charset="-127"/>
                </a:rPr>
                <a:t> </a:t>
              </a:r>
              <a:r>
                <a:rPr lang="en-US" altLang="ko-KR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 </a:t>
              </a:r>
              <a:r>
                <a:rPr lang="ko-KR" altLang="en-US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그 상태에서 누르고 있던 마우스왼쪽버튼을 놓으시면 </a:t>
              </a:r>
              <a:r>
                <a:rPr lang="ko-KR" altLang="en-US" sz="1000" b="1" dirty="0" err="1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그룹핑</a:t>
              </a:r>
              <a:r>
                <a:rPr lang="ko-KR" altLang="en-US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이 </a:t>
              </a:r>
              <a:endPara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  <a:p>
              <a:r>
                <a:rPr lang="en-US" altLang="ko-KR" sz="1000" b="1" dirty="0">
                  <a:latin typeface="굴림체" panose="020B0609000101010101" pitchFamily="49" charset="-127"/>
                  <a:ea typeface="굴림체" panose="020B0609000101010101" pitchFamily="49" charset="-127"/>
                </a:rPr>
                <a:t> </a:t>
              </a:r>
              <a:r>
                <a:rPr lang="en-US" altLang="ko-KR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 </a:t>
              </a:r>
              <a:r>
                <a:rPr lang="ko-KR" altLang="en-US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됩니다</a:t>
              </a:r>
              <a:r>
                <a:rPr lang="en-US" altLang="ko-KR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. </a:t>
              </a:r>
            </a:p>
            <a:p>
              <a:r>
                <a:rPr lang="en-US" altLang="ko-KR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# </a:t>
              </a:r>
              <a:r>
                <a:rPr lang="ko-KR" altLang="en-US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모든 </a:t>
              </a:r>
              <a:r>
                <a:rPr lang="ko-KR" altLang="en-US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사용조건에 적용됩니다</a:t>
              </a:r>
              <a:r>
                <a:rPr lang="en-US" altLang="ko-KR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.</a:t>
              </a:r>
              <a:r>
                <a:rPr lang="ko-KR" altLang="en-US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예</a:t>
              </a:r>
              <a:r>
                <a:rPr lang="en-US" altLang="ko-KR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)</a:t>
              </a:r>
              <a:r>
                <a:rPr lang="ko-KR" altLang="en-US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발급사명</a:t>
              </a:r>
              <a:r>
                <a:rPr lang="en-US" altLang="ko-KR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,</a:t>
              </a:r>
              <a:r>
                <a:rPr lang="ko-KR" altLang="en-US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매입사명</a:t>
              </a:r>
              <a:r>
                <a:rPr lang="en-US" altLang="ko-KR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,</a:t>
              </a:r>
              <a:r>
                <a:rPr lang="ko-KR" altLang="en-US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정산상태 등등</a:t>
              </a:r>
              <a:endParaRPr lang="ko-KR" altLang="en-US" sz="1000" b="1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  <p:sp>
          <p:nvSpPr>
            <p:cNvPr id="34" name="오른쪽 중괄호 33"/>
            <p:cNvSpPr/>
            <p:nvPr/>
          </p:nvSpPr>
          <p:spPr>
            <a:xfrm>
              <a:off x="4377260" y="4734036"/>
              <a:ext cx="482771" cy="1189208"/>
            </a:xfrm>
            <a:prstGeom prst="righ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오른쪽 중괄호 34"/>
            <p:cNvSpPr/>
            <p:nvPr/>
          </p:nvSpPr>
          <p:spPr>
            <a:xfrm rot="10800000">
              <a:off x="-61878" y="4777026"/>
              <a:ext cx="482771" cy="1146218"/>
            </a:xfrm>
            <a:prstGeom prst="righ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41"/>
          <p:cNvGrpSpPr/>
          <p:nvPr/>
        </p:nvGrpSpPr>
        <p:grpSpPr>
          <a:xfrm>
            <a:off x="5098270" y="5157761"/>
            <a:ext cx="3080211" cy="1086002"/>
            <a:chOff x="5098270" y="5157761"/>
            <a:chExt cx="3080211" cy="1086002"/>
          </a:xfrm>
        </p:grpSpPr>
        <p:grpSp>
          <p:nvGrpSpPr>
            <p:cNvPr id="36" name="그룹 32"/>
            <p:cNvGrpSpPr/>
            <p:nvPr/>
          </p:nvGrpSpPr>
          <p:grpSpPr>
            <a:xfrm>
              <a:off x="5098270" y="5157761"/>
              <a:ext cx="3080211" cy="1086002"/>
              <a:chOff x="1966590" y="5223318"/>
              <a:chExt cx="3080211" cy="1086002"/>
            </a:xfrm>
          </p:grpSpPr>
          <p:pic>
            <p:nvPicPr>
              <p:cNvPr id="2" name="그림 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72" y="5223318"/>
                <a:ext cx="2176129" cy="108600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966590" y="5678930"/>
                <a:ext cx="97406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b="1" dirty="0">
                    <a:latin typeface="+mn-ea"/>
                  </a:rPr>
                  <a:t>*</a:t>
                </a:r>
                <a:r>
                  <a:rPr lang="ko-KR" altLang="en-US" sz="1000" b="1" dirty="0" err="1" smtClean="0">
                    <a:latin typeface="+mn-ea"/>
                  </a:rPr>
                  <a:t>그룹핑참조</a:t>
                </a:r>
                <a:r>
                  <a:rPr lang="en-US" altLang="ko-KR" sz="1000" b="1" dirty="0">
                    <a:latin typeface="+mn-ea"/>
                  </a:rPr>
                  <a:t>*</a:t>
                </a:r>
                <a:endParaRPr lang="ko-KR" altLang="en-US" sz="1000" b="1" dirty="0">
                  <a:latin typeface="+mn-ea"/>
                </a:endParaRPr>
              </a:p>
            </p:txBody>
          </p:sp>
        </p:grpSp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637" y="5342528"/>
              <a:ext cx="111567" cy="145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8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475656" y="-99392"/>
            <a:ext cx="5943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   4-1.</a:t>
            </a:r>
            <a:r>
              <a:rPr lang="ko-KR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매출정보</a:t>
            </a:r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카드</a:t>
            </a:r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현금</a:t>
            </a:r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568952" cy="532859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그룹 7"/>
          <p:cNvGrpSpPr/>
          <p:nvPr/>
        </p:nvGrpSpPr>
        <p:grpSpPr>
          <a:xfrm>
            <a:off x="500563" y="2420888"/>
            <a:ext cx="2202412" cy="1296144"/>
            <a:chOff x="502989" y="2852936"/>
            <a:chExt cx="1152128" cy="864096"/>
          </a:xfrm>
        </p:grpSpPr>
        <p:sp>
          <p:nvSpPr>
            <p:cNvPr id="6" name="타원형 설명선 5"/>
            <p:cNvSpPr/>
            <p:nvPr/>
          </p:nvSpPr>
          <p:spPr>
            <a:xfrm>
              <a:off x="538993" y="2852936"/>
              <a:ext cx="1080120" cy="864096"/>
            </a:xfrm>
            <a:prstGeom prst="wedgeEllipseCallou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2989" y="3049022"/>
              <a:ext cx="1152128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달력형식으로 </a:t>
              </a:r>
              <a:endPara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  <a:p>
              <a:pPr algn="ctr"/>
              <a:r>
                <a:rPr lang="ko-KR" altLang="en-US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카드</a:t>
              </a:r>
              <a:r>
                <a:rPr lang="en-US" altLang="ko-KR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&amp;</a:t>
              </a:r>
              <a:r>
                <a:rPr lang="ko-KR" altLang="en-US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현금금액을 </a:t>
              </a:r>
              <a:endPara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  <a:p>
              <a:pPr algn="ctr"/>
              <a:r>
                <a:rPr lang="ko-KR" altLang="en-US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확인 할 수 있습니다</a:t>
              </a:r>
              <a:r>
                <a:rPr lang="en-US" altLang="ko-KR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.</a:t>
              </a:r>
            </a:p>
            <a:p>
              <a:r>
                <a:rPr lang="en-US" altLang="ko-KR" sz="1000" b="1" dirty="0">
                  <a:latin typeface="굴림체" panose="020B0609000101010101" pitchFamily="49" charset="-127"/>
                  <a:ea typeface="굴림체" panose="020B0609000101010101" pitchFamily="49" charset="-127"/>
                </a:rPr>
                <a:t> </a:t>
              </a:r>
              <a:r>
                <a:rPr lang="en-US" altLang="ko-KR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     (</a:t>
              </a:r>
              <a:r>
                <a:rPr lang="ko-KR" altLang="en-US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매출일 기준 입니다</a:t>
              </a:r>
              <a:r>
                <a:rPr lang="en-US" altLang="ko-KR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) </a:t>
              </a:r>
              <a:endParaRPr lang="ko-KR" altLang="en-US" sz="1000" b="1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677250" y="4221089"/>
            <a:ext cx="1861508" cy="1224135"/>
            <a:chOff x="3491879" y="4221088"/>
            <a:chExt cx="1124794" cy="598237"/>
          </a:xfrm>
        </p:grpSpPr>
        <p:sp>
          <p:nvSpPr>
            <p:cNvPr id="9" name="구름 모양 설명선 8"/>
            <p:cNvSpPr/>
            <p:nvPr/>
          </p:nvSpPr>
          <p:spPr>
            <a:xfrm rot="10800000">
              <a:off x="3491879" y="4221088"/>
              <a:ext cx="1124794" cy="598237"/>
            </a:xfrm>
            <a:prstGeom prst="cloudCallou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5895" y="4384837"/>
              <a:ext cx="982808" cy="270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현금금액이란</a:t>
              </a:r>
              <a:r>
                <a:rPr lang="en-US" altLang="ko-KR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?</a:t>
              </a:r>
            </a:p>
            <a:p>
              <a:pPr algn="ctr"/>
              <a:endPara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  <a:p>
              <a:r>
                <a:rPr lang="ko-KR" altLang="en-US" sz="10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현금영수증을 뜻합니다</a:t>
              </a:r>
              <a:r>
                <a:rPr lang="en-US" altLang="ko-KR" sz="1000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2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547664" y="-27384"/>
            <a:ext cx="5943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   4-2.</a:t>
            </a:r>
            <a:r>
              <a:rPr lang="ko-KR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매출정보</a:t>
            </a:r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카드</a:t>
            </a:r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현금</a:t>
            </a:r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735343" y="1340768"/>
            <a:ext cx="4104456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매출관리 → 매출정보를 선택합니다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년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00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매출월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을 선택합니다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3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조회버튼을 선택합니다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: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카드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/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현금 매출금액을 확인 할 수 있습니다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4. 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카드금액 을 더블클릭 하면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상세정보 데이터가 확인 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AutoNum type="arabicPeriod" startAt="4"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: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카드사별로 더블클릭 하면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더 상세한 정보를 확인 하 실수</a:t>
            </a: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있습니다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5"/>
              <a:defRPr/>
            </a:pP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현금금액을 더블클릭 하면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상세정보 데이터가 확인됩니다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marL="228600" indent="-228600" eaLnBrk="1" hangingPunct="1">
              <a:spcBef>
                <a:spcPct val="0"/>
              </a:spcBef>
              <a:buAutoNum type="arabicPeriod" startAt="5"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: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매입사명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현금영수증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을 더블클릭 하면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더 상세한 정보를</a:t>
            </a: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확인 하 실수</a:t>
            </a:r>
            <a:r>
              <a:rPr lang="en-US" altLang="ko-KR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있습니다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ko-KR" sz="1000" b="1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※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기준일은 매출일자 기준입니다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.※</a:t>
            </a: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6"/>
              <a:defRPr/>
            </a:pPr>
            <a:endParaRPr lang="en-US" altLang="ko-KR" sz="1000" dirty="0" smtClean="0"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marL="228600" indent="-228600" eaLnBrk="1" hangingPunct="1">
              <a:spcBef>
                <a:spcPct val="0"/>
              </a:spcBef>
              <a:buAutoNum type="arabicPeriod" startAt="6"/>
              <a:defRPr/>
            </a:pPr>
            <a:endParaRPr lang="en-US" altLang="ko-KR" sz="1000" dirty="0" smtClean="0"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5148065" y="4509121"/>
            <a:ext cx="3528392" cy="1512168"/>
            <a:chOff x="3419872" y="4031486"/>
            <a:chExt cx="4048167" cy="1894006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4293096"/>
              <a:ext cx="4048167" cy="163239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773863" y="4031486"/>
              <a:ext cx="1620171" cy="3083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latin typeface="+mn-ea"/>
                </a:rPr>
                <a:t>[</a:t>
              </a:r>
              <a:r>
                <a:rPr lang="ko-KR" altLang="en-US" sz="1000" b="1" dirty="0" smtClean="0">
                  <a:latin typeface="+mn-ea"/>
                </a:rPr>
                <a:t>카드사별상세조회</a:t>
              </a:r>
              <a:r>
                <a:rPr lang="en-US" altLang="ko-KR" sz="1000" b="1" dirty="0" smtClean="0">
                  <a:latin typeface="+mn-ea"/>
                </a:rPr>
                <a:t>]</a:t>
              </a:r>
              <a:endParaRPr lang="ko-KR" altLang="en-US" sz="1000" b="1" dirty="0">
                <a:latin typeface="+mn-ea"/>
              </a:endParaRPr>
            </a:p>
          </p:txBody>
        </p:sp>
      </p:grpSp>
      <p:sp>
        <p:nvSpPr>
          <p:cNvPr id="11" name="모서리가 둥근 직사각형 10"/>
          <p:cNvSpPr/>
          <p:nvPr/>
        </p:nvSpPr>
        <p:spPr>
          <a:xfrm>
            <a:off x="5004048" y="980727"/>
            <a:ext cx="3816424" cy="53285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5217509" y="2276872"/>
            <a:ext cx="2628146" cy="371475"/>
            <a:chOff x="5204545" y="2301310"/>
            <a:chExt cx="2628146" cy="371475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696" y="2301310"/>
              <a:ext cx="1836995" cy="37147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5204545" y="2372209"/>
              <a:ext cx="908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[2.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5220072" y="2807756"/>
            <a:ext cx="1692188" cy="280103"/>
            <a:chOff x="5169062" y="2156352"/>
            <a:chExt cx="1692188" cy="280103"/>
          </a:xfrm>
        </p:grpSpPr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650" y="2156352"/>
              <a:ext cx="903600" cy="280103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5169062" y="2165599"/>
              <a:ext cx="908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[3.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5217508" y="3284984"/>
            <a:ext cx="3297354" cy="1047750"/>
            <a:chOff x="5217508" y="3284984"/>
            <a:chExt cx="3297354" cy="1047750"/>
          </a:xfrm>
        </p:grpSpPr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660" y="3284984"/>
              <a:ext cx="2506202" cy="104775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5217508" y="3678054"/>
              <a:ext cx="908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atin typeface="+mn-ea"/>
                </a:rPr>
                <a:t>[4.</a:t>
              </a:r>
              <a:r>
                <a:rPr lang="ko-KR" altLang="en-US" sz="1100" b="1" dirty="0" smtClean="0">
                  <a:latin typeface="+mn-ea"/>
                </a:rPr>
                <a:t>참조</a:t>
              </a:r>
              <a:r>
                <a:rPr lang="en-US" altLang="ko-KR" sz="1100" b="1" dirty="0" smtClean="0">
                  <a:latin typeface="+mn-ea"/>
                </a:rPr>
                <a:t>]</a:t>
              </a:r>
              <a:endParaRPr lang="ko-KR" altLang="en-US" sz="1100" b="1" dirty="0">
                <a:latin typeface="+mn-ea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6790837" y="3633612"/>
            <a:ext cx="523875" cy="612104"/>
            <a:chOff x="6790837" y="3683926"/>
            <a:chExt cx="523875" cy="612104"/>
          </a:xfrm>
        </p:grpSpPr>
        <p:sp>
          <p:nvSpPr>
            <p:cNvPr id="28" name="오른쪽 화살표 27"/>
            <p:cNvSpPr/>
            <p:nvPr/>
          </p:nvSpPr>
          <p:spPr>
            <a:xfrm rot="16200000">
              <a:off x="6748024" y="3726739"/>
              <a:ext cx="609502" cy="523875"/>
            </a:xfrm>
            <a:prstGeom prst="rightArrow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94486" y="3711255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선</a:t>
              </a:r>
              <a:endParaRPr lang="en-US" altLang="ko-KR" sz="1600" b="1" dirty="0" smtClean="0">
                <a:latin typeface="HY얕은샘물M" panose="02030600000101010101" pitchFamily="18" charset="-127"/>
                <a:ea typeface="HY얕은샘물M" panose="02030600000101010101" pitchFamily="18" charset="-127"/>
              </a:endParaRPr>
            </a:p>
            <a:p>
              <a:r>
                <a:rPr lang="ko-KR" altLang="en-US" sz="1600" b="1" dirty="0" err="1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택</a:t>
              </a:r>
              <a:endParaRPr lang="ko-KR" altLang="en-US" sz="1600" b="1" dirty="0">
                <a:latin typeface="HY얕은샘물M" panose="02030600000101010101" pitchFamily="18" charset="-127"/>
                <a:ea typeface="HY얕은샘물M" panose="02030600000101010101" pitchFamily="18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217509" y="1215176"/>
            <a:ext cx="2879382" cy="891372"/>
            <a:chOff x="5217509" y="1215176"/>
            <a:chExt cx="2879382" cy="891372"/>
          </a:xfrm>
        </p:grpSpPr>
        <p:grpSp>
          <p:nvGrpSpPr>
            <p:cNvPr id="18" name="그룹 17"/>
            <p:cNvGrpSpPr/>
            <p:nvPr/>
          </p:nvGrpSpPr>
          <p:grpSpPr>
            <a:xfrm>
              <a:off x="5217509" y="1215176"/>
              <a:ext cx="2879382" cy="828791"/>
              <a:chOff x="5201498" y="1124395"/>
              <a:chExt cx="2879382" cy="828791"/>
            </a:xfrm>
          </p:grpSpPr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2649" y="1124395"/>
                <a:ext cx="2088231" cy="828791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201498" y="1427092"/>
                <a:ext cx="908409" cy="223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b="1" dirty="0" smtClean="0">
                    <a:latin typeface="+mn-ea"/>
                  </a:rPr>
                  <a:t>[1.</a:t>
                </a:r>
                <a:r>
                  <a:rPr lang="ko-KR" altLang="en-US" sz="1100" b="1" dirty="0" smtClean="0">
                    <a:latin typeface="+mn-ea"/>
                  </a:rPr>
                  <a:t>참조</a:t>
                </a:r>
                <a:r>
                  <a:rPr lang="en-US" altLang="ko-KR" sz="1100" b="1" dirty="0" smtClean="0">
                    <a:latin typeface="+mn-ea"/>
                  </a:rPr>
                  <a:t>]</a:t>
                </a:r>
                <a:endParaRPr lang="ko-KR" altLang="en-US" sz="1100" b="1" dirty="0">
                  <a:latin typeface="+mn-ea"/>
                </a:endParaRPr>
              </a:p>
            </p:txBody>
          </p:sp>
        </p:grpSp>
        <p:sp>
          <p:nvSpPr>
            <p:cNvPr id="2" name="오른쪽 화살표 1"/>
            <p:cNvSpPr/>
            <p:nvPr/>
          </p:nvSpPr>
          <p:spPr>
            <a:xfrm rot="16200000">
              <a:off x="7524328" y="1737081"/>
              <a:ext cx="432048" cy="3068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920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195736" y="-27384"/>
            <a:ext cx="5943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    5-1.</a:t>
            </a:r>
            <a:r>
              <a:rPr lang="ko-KR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매출현황통계</a:t>
            </a:r>
            <a:endParaRPr lang="ko-KR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323528" y="1032506"/>
            <a:ext cx="8568951" cy="5132798"/>
            <a:chOff x="323528" y="1032506"/>
            <a:chExt cx="8568951" cy="513279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032506"/>
              <a:ext cx="8568951" cy="51327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158368"/>
              <a:ext cx="2315839" cy="17451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141410"/>
              <a:ext cx="2376264" cy="17451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4149080"/>
              <a:ext cx="2496120" cy="17298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7" name="그룹 6"/>
          <p:cNvGrpSpPr/>
          <p:nvPr/>
        </p:nvGrpSpPr>
        <p:grpSpPr>
          <a:xfrm>
            <a:off x="3347862" y="2267590"/>
            <a:ext cx="1656186" cy="1521450"/>
            <a:chOff x="3347862" y="2267590"/>
            <a:chExt cx="1656186" cy="1521450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3347864" y="3068960"/>
              <a:ext cx="1368152" cy="720080"/>
            </a:xfrm>
            <a:prstGeom prst="round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설명선 1 1"/>
            <p:cNvSpPr/>
            <p:nvPr/>
          </p:nvSpPr>
          <p:spPr>
            <a:xfrm>
              <a:off x="3347862" y="2267590"/>
              <a:ext cx="1656185" cy="304717"/>
            </a:xfrm>
            <a:prstGeom prst="borderCallout1">
              <a:avLst>
                <a:gd name="adj1" fmla="val 101356"/>
                <a:gd name="adj2" fmla="val 50147"/>
                <a:gd name="adj3" fmla="val 263148"/>
                <a:gd name="adj4" fmla="val 56159"/>
              </a:avLst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65866" y="2330114"/>
              <a:ext cx="16381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입금금액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+</a:t>
              </a:r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수수료</a:t>
              </a:r>
              <a:r>
                <a:rPr lang="en-US" altLang="ko-KR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=</a:t>
              </a:r>
              <a:r>
                <a:rPr lang="ko-KR" altLang="en-US" sz="900" b="1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매출금액</a:t>
              </a:r>
              <a:endParaRPr lang="ko-KR" altLang="en-US" sz="900" b="1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1128631" y="2200159"/>
            <a:ext cx="1293997" cy="930320"/>
            <a:chOff x="1128631" y="2200159"/>
            <a:chExt cx="1293997" cy="930320"/>
          </a:xfrm>
        </p:grpSpPr>
        <p:grpSp>
          <p:nvGrpSpPr>
            <p:cNvPr id="12" name="그룹 11"/>
            <p:cNvGrpSpPr/>
            <p:nvPr/>
          </p:nvGrpSpPr>
          <p:grpSpPr>
            <a:xfrm>
              <a:off x="1170940" y="2200159"/>
              <a:ext cx="1168811" cy="930320"/>
              <a:chOff x="5563427" y="2644246"/>
              <a:chExt cx="1168811" cy="930320"/>
            </a:xfrm>
          </p:grpSpPr>
          <p:sp>
            <p:nvSpPr>
              <p:cNvPr id="13" name="타원형 설명선 12"/>
              <p:cNvSpPr/>
              <p:nvPr/>
            </p:nvSpPr>
            <p:spPr>
              <a:xfrm rot="10800000">
                <a:off x="5868143" y="3212976"/>
                <a:ext cx="559381" cy="361590"/>
              </a:xfrm>
              <a:prstGeom prst="wedgeEllipseCallou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설명선 1 13"/>
              <p:cNvSpPr/>
              <p:nvPr/>
            </p:nvSpPr>
            <p:spPr>
              <a:xfrm>
                <a:off x="5563427" y="2644246"/>
                <a:ext cx="1168811" cy="285275"/>
              </a:xfrm>
              <a:prstGeom prst="borderCallout1">
                <a:avLst>
                  <a:gd name="adj1" fmla="val 101526"/>
                  <a:gd name="adj2" fmla="val 60557"/>
                  <a:gd name="adj3" fmla="val 183280"/>
                  <a:gd name="adj4" fmla="val 575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128631" y="2214698"/>
              <a:ext cx="12939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b="1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매출거래건수총건수</a:t>
              </a:r>
              <a:endParaRPr lang="ko-KR" altLang="en-US" sz="900" b="1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23928" y="3871508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[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상세내역 확인가능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]</a:t>
            </a:r>
            <a:endParaRPr lang="ko-KR" altLang="en-US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8" name="아래쪽 화살표 설명선 7"/>
          <p:cNvSpPr/>
          <p:nvPr/>
        </p:nvSpPr>
        <p:spPr>
          <a:xfrm>
            <a:off x="5796136" y="1700808"/>
            <a:ext cx="1656184" cy="943507"/>
          </a:xfrm>
          <a:prstGeom prst="downArrowCallout">
            <a:avLst/>
          </a:prstGeom>
          <a:solidFill>
            <a:schemeClr val="bg1"/>
          </a:solidFill>
          <a:ln w="28575">
            <a:solidFill>
              <a:srgbClr val="F03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796136" y="1715269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</a:t>
            </a:r>
            <a:r>
              <a:rPr lang="ko-KR" altLang="en-US" sz="100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미입금보류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?</a:t>
            </a:r>
            <a:endParaRPr lang="en-US" altLang="ko-KR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카드사로 </a:t>
            </a:r>
            <a:r>
              <a:rPr lang="ko-KR" altLang="en-US" sz="100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청구가되지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않는 </a:t>
            </a:r>
            <a:endParaRPr lang="en-US" altLang="ko-KR" sz="1000" b="1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ko-KR" altLang="en-US" sz="1000" b="1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매출건</a:t>
            </a:r>
            <a:r>
              <a:rPr lang="ko-KR" altLang="en-US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을 뜻합니다</a:t>
            </a:r>
            <a:r>
              <a:rPr lang="en-US" altLang="ko-KR" sz="1000" b="1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en-US" sz="1000" b="1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89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Education02">
  <a:themeElements>
    <a:clrScheme name="Education02">
      <a:dk1>
        <a:srgbClr val="000000"/>
      </a:dk1>
      <a:lt1>
        <a:srgbClr val="FFFFFF"/>
      </a:lt1>
      <a:dk2>
        <a:srgbClr val="006699"/>
      </a:dk2>
      <a:lt2>
        <a:srgbClr val="ECF0ED"/>
      </a:lt2>
      <a:accent1>
        <a:srgbClr val="DF3939"/>
      </a:accent1>
      <a:accent2>
        <a:srgbClr val="F0A73C"/>
      </a:accent2>
      <a:accent3>
        <a:srgbClr val="21A6C5"/>
      </a:accent3>
      <a:accent4>
        <a:srgbClr val="BEC936"/>
      </a:accent4>
      <a:accent5>
        <a:srgbClr val="ECB0B0"/>
      </a:accent5>
      <a:accent6>
        <a:srgbClr val="C1C1C1"/>
      </a:accent6>
      <a:hlink>
        <a:srgbClr val="0099CC"/>
      </a:hlink>
      <a:folHlink>
        <a:srgbClr val="D361AA"/>
      </a:folHlink>
    </a:clrScheme>
    <a:fontScheme name="Education02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ducation02">
      <a:fillStyleLst>
        <a:solidFill>
          <a:schemeClr val="phClr"/>
        </a:solidFill>
        <a:solidFill>
          <a:schemeClr val="phClr">
            <a:tint val="60000"/>
            <a:satMod val="150000"/>
          </a:schemeClr>
        </a:solidFill>
        <a:gradFill rotWithShape="1">
          <a:gsLst>
            <a:gs pos="0">
              <a:schemeClr val="phClr">
                <a:shade val="100000"/>
                <a:satMod val="100000"/>
              </a:schemeClr>
            </a:gs>
            <a:gs pos="100000">
              <a:schemeClr val="phClr">
                <a:shade val="70000"/>
                <a:satMod val="12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127000" dist="25400" dir="13500000">
              <a:srgbClr val="000000">
                <a:alpha val="80000"/>
              </a:srgbClr>
            </a:innerShdw>
          </a:effectLst>
        </a:effectStyle>
        <a:effectStyle>
          <a:effectLst>
            <a:innerShdw blurRad="254000" dist="25400" dir="13500000">
              <a:srgbClr val="000000">
                <a:alpha val="80000"/>
              </a:srgbClr>
            </a:innerShdw>
          </a:effectLst>
        </a:effectStyle>
        <a:effectStyle>
          <a:effectLst>
            <a:outerShdw blurRad="50800" dist="508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9000000"/>
            </a:lightRig>
          </a:scene3d>
          <a:sp3d contourW="35560" prstMaterial="matte">
            <a:bevelT w="4445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20000"/>
              </a:schemeClr>
            </a:gs>
            <a:gs pos="100000">
              <a:schemeClr val="phClr">
                <a:tint val="70000"/>
                <a:shade val="100000"/>
                <a:satMod val="3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8000"/>
                <a:satMod val="200000"/>
              </a:schemeClr>
            </a:gs>
            <a:gs pos="100000">
              <a:schemeClr val="phClr">
                <a:shade val="86000"/>
                <a:satMod val="140000"/>
                <a:lumMod val="90000"/>
              </a:schemeClr>
            </a:gs>
          </a:gsLst>
          <a:lin ang="33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TC010237559[[fn=교육 테마]]</Template>
  <TotalTime>8018</TotalTime>
  <Words>2025</Words>
  <Application>Microsoft Office PowerPoint</Application>
  <PresentationFormat>화면 슬라이드 쇼(4:3)</PresentationFormat>
  <Paragraphs>557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New_Education02</vt:lpstr>
      <vt:lpstr>매출정산시스템 사용설명서</vt:lpstr>
      <vt:lpstr>  </vt:lpstr>
      <vt:lpstr>         1.설치방법</vt:lpstr>
      <vt:lpstr>     2.최초 패스워드 변경 방법</vt:lpstr>
      <vt:lpstr> 3-1.매출정보 상세내역  </vt:lpstr>
      <vt:lpstr>3-2.매출정보 상세내역 </vt:lpstr>
      <vt:lpstr>     4-1.매출정보(카드/현금)</vt:lpstr>
      <vt:lpstr>     4-2.매출정보(카드/현금)</vt:lpstr>
      <vt:lpstr>     5-1.매출현황통계</vt:lpstr>
      <vt:lpstr>     5-2.매출현황통계</vt:lpstr>
      <vt:lpstr>     6-1.통장입금현황</vt:lpstr>
      <vt:lpstr>     6-2.통장입금현황</vt:lpstr>
      <vt:lpstr>     7-1.입금정보</vt:lpstr>
      <vt:lpstr>     7-2.입금정보</vt:lpstr>
      <vt:lpstr> 8-1.가맹점별채권내역(당월입금)</vt:lpstr>
      <vt:lpstr> 8-2.가맹점별채권내역(익월입금)</vt:lpstr>
      <vt:lpstr>       8-3.가맹점별채권내역</vt:lpstr>
      <vt:lpstr>       9-1.부가세조회방법</vt:lpstr>
      <vt:lpstr>       9-2.부가세조회방법</vt:lpstr>
      <vt:lpstr>     10-1.부가세프린트&amp;출력방법</vt:lpstr>
      <vt:lpstr>     10-2.부가세프린트&amp;출력방법</vt:lpstr>
      <vt:lpstr>     11.패스워드변경방법</vt:lpstr>
      <vt:lpstr>  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매출정산시스템 사용설명서</dc:title>
  <dc:creator>kmk</dc:creator>
  <cp:lastModifiedBy>마채현</cp:lastModifiedBy>
  <cp:revision>236</cp:revision>
  <cp:lastPrinted>2014-11-21T00:05:40Z</cp:lastPrinted>
  <dcterms:created xsi:type="dcterms:W3CDTF">2014-11-18T01:09:29Z</dcterms:created>
  <dcterms:modified xsi:type="dcterms:W3CDTF">2014-12-01T00:53:02Z</dcterms:modified>
</cp:coreProperties>
</file>